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2" r:id="rId2"/>
    <p:sldMasterId id="2147483720" r:id="rId3"/>
  </p:sldMasterIdLst>
  <p:notesMasterIdLst>
    <p:notesMasterId r:id="rId41"/>
  </p:notesMasterIdLst>
  <p:handoutMasterIdLst>
    <p:handoutMasterId r:id="rId42"/>
  </p:handoutMasterIdLst>
  <p:sldIdLst>
    <p:sldId id="363" r:id="rId4"/>
    <p:sldId id="260" r:id="rId5"/>
    <p:sldId id="261" r:id="rId6"/>
    <p:sldId id="262" r:id="rId7"/>
    <p:sldId id="270" r:id="rId8"/>
    <p:sldId id="272" r:id="rId9"/>
    <p:sldId id="274" r:id="rId10"/>
    <p:sldId id="368" r:id="rId11"/>
    <p:sldId id="276" r:id="rId12"/>
    <p:sldId id="278" r:id="rId13"/>
    <p:sldId id="281" r:id="rId14"/>
    <p:sldId id="283" r:id="rId15"/>
    <p:sldId id="285" r:id="rId16"/>
    <p:sldId id="287" r:id="rId17"/>
    <p:sldId id="374" r:id="rId18"/>
    <p:sldId id="291" r:id="rId19"/>
    <p:sldId id="293" r:id="rId20"/>
    <p:sldId id="297" r:id="rId21"/>
    <p:sldId id="305" r:id="rId22"/>
    <p:sldId id="307" r:id="rId23"/>
    <p:sldId id="311" r:id="rId24"/>
    <p:sldId id="313" r:id="rId25"/>
    <p:sldId id="315" r:id="rId26"/>
    <p:sldId id="317" r:id="rId27"/>
    <p:sldId id="321" r:id="rId28"/>
    <p:sldId id="325" r:id="rId29"/>
    <p:sldId id="329" r:id="rId30"/>
    <p:sldId id="331" r:id="rId31"/>
    <p:sldId id="335" r:id="rId32"/>
    <p:sldId id="376" r:id="rId33"/>
    <p:sldId id="337" r:id="rId34"/>
    <p:sldId id="339" r:id="rId35"/>
    <p:sldId id="377" r:id="rId36"/>
    <p:sldId id="378" r:id="rId37"/>
    <p:sldId id="366" r:id="rId38"/>
    <p:sldId id="369" r:id="rId39"/>
    <p:sldId id="372" r:id="rId4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6" tIns="46588" rIns="93176" bIns="46588"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6" tIns="46588" rIns="93176" bIns="46588" rtlCol="0"/>
          <a:lstStyle>
            <a:lvl1pPr algn="r">
              <a:defRPr sz="1200"/>
            </a:lvl1pPr>
          </a:lstStyle>
          <a:p>
            <a:fld id="{CE1CAFAF-81A9-4F76-BFF7-32F61BCDB6B8}" type="datetimeFigureOut">
              <a:rPr lang="en-US" smtClean="0"/>
              <a:t>10/12/2021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6" tIns="46588" rIns="93176" bIns="4658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6" tIns="46588" rIns="93176" bIns="46588" rtlCol="0" anchor="b"/>
          <a:lstStyle>
            <a:lvl1pPr algn="r">
              <a:defRPr sz="1200"/>
            </a:lvl1pPr>
          </a:lstStyle>
          <a:p>
            <a:fld id="{81905EFF-91B2-47A5-AAC2-F13F97AF2AC6}" type="slidenum">
              <a:rPr lang="en-US" smtClean="0"/>
              <a:t>‹#›</a:t>
            </a:fld>
            <a:endParaRPr lang="en-US"/>
          </a:p>
        </p:txBody>
      </p:sp>
    </p:spTree>
    <p:extLst>
      <p:ext uri="{BB962C8B-B14F-4D97-AF65-F5344CB8AC3E}">
        <p14:creationId xmlns:p14="http://schemas.microsoft.com/office/powerpoint/2010/main" val="2163774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6" tIns="46588" rIns="93176"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6" tIns="46588" rIns="93176" bIns="46588" rtlCol="0"/>
          <a:lstStyle>
            <a:lvl1pPr algn="r">
              <a:defRPr sz="1200"/>
            </a:lvl1pPr>
          </a:lstStyle>
          <a:p>
            <a:fld id="{008B7995-4080-443A-A2DA-E1F72731508F}" type="datetimeFigureOut">
              <a:rPr lang="en-US" smtClean="0"/>
              <a:t>10/12/2021</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6" tIns="46588" rIns="93176" bIns="46588"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6" tIns="46588" rIns="93176"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6" tIns="46588" rIns="93176"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6" tIns="46588" rIns="93176" bIns="46588" rtlCol="0" anchor="b"/>
          <a:lstStyle>
            <a:lvl1pPr algn="r">
              <a:defRPr sz="1200"/>
            </a:lvl1pPr>
          </a:lstStyle>
          <a:p>
            <a:fld id="{9ED9BD91-7C65-494B-A9D2-7E8D8F0BD85B}" type="slidenum">
              <a:rPr lang="en-US" smtClean="0"/>
              <a:t>‹#›</a:t>
            </a:fld>
            <a:endParaRPr lang="en-US"/>
          </a:p>
        </p:txBody>
      </p:sp>
    </p:spTree>
    <p:extLst>
      <p:ext uri="{BB962C8B-B14F-4D97-AF65-F5344CB8AC3E}">
        <p14:creationId xmlns:p14="http://schemas.microsoft.com/office/powerpoint/2010/main" val="216068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45A8DE0-1B91-47A3-93F9-8E894A5B7610}" type="slidenum">
              <a:rPr lang="en-US"/>
              <a:pPr/>
              <a:t>1</a:t>
            </a:fld>
            <a:endParaRPr lang="en-US"/>
          </a:p>
        </p:txBody>
      </p:sp>
    </p:spTree>
    <p:extLst>
      <p:ext uri="{BB962C8B-B14F-4D97-AF65-F5344CB8AC3E}">
        <p14:creationId xmlns:p14="http://schemas.microsoft.com/office/powerpoint/2010/main" val="652883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751C7-CE46-4A13-B35E-277E693E8959}" type="slidenum">
              <a:rPr lang="en-US"/>
              <a:pPr/>
              <a:t>11</a:t>
            </a:fld>
            <a:endParaRPr lang="en-US"/>
          </a:p>
        </p:txBody>
      </p:sp>
      <p:sp>
        <p:nvSpPr>
          <p:cNvPr id="1128450" name="Rectangle 2"/>
          <p:cNvSpPr>
            <a:spLocks noGrp="1" noRot="1" noChangeAspect="1" noChangeArrowheads="1" noTextEdit="1"/>
          </p:cNvSpPr>
          <p:nvPr>
            <p:ph type="sldImg"/>
          </p:nvPr>
        </p:nvSpPr>
        <p:spPr>
          <a:xfrm>
            <a:off x="1181100" y="698500"/>
            <a:ext cx="4648200" cy="3486150"/>
          </a:xfrm>
          <a:ln/>
        </p:spPr>
      </p:sp>
      <p:sp>
        <p:nvSpPr>
          <p:cNvPr id="1128451" name="Rectangle 3"/>
          <p:cNvSpPr>
            <a:spLocks noGrp="1" noChangeArrowheads="1"/>
          </p:cNvSpPr>
          <p:nvPr>
            <p:ph type="body" idx="1"/>
          </p:nvPr>
        </p:nvSpPr>
        <p:spPr/>
        <p:txBody>
          <a:bodyPr/>
          <a:lstStyle/>
          <a:p>
            <a:r>
              <a:rPr lang="en-US"/>
              <a:t>Table Adapted from:</a:t>
            </a:r>
          </a:p>
          <a:p>
            <a:r>
              <a:rPr lang="en-US"/>
              <a:t>Tugel, A.J., A.M. Lewandowski, and D. Happe-vonArb, eds. 2000. Soil Biology Primer. Ankeny, IA: Soil and Water Conservation Society.</a:t>
            </a:r>
          </a:p>
          <a:p>
            <a:endParaRPr lang="en-US"/>
          </a:p>
        </p:txBody>
      </p:sp>
    </p:spTree>
    <p:extLst>
      <p:ext uri="{BB962C8B-B14F-4D97-AF65-F5344CB8AC3E}">
        <p14:creationId xmlns:p14="http://schemas.microsoft.com/office/powerpoint/2010/main" val="3904191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A2CF8F3-ACED-422C-983B-7AAC8EBD464D}" type="slidenum">
              <a:rPr lang="en-US"/>
              <a:pPr/>
              <a:t>12</a:t>
            </a:fld>
            <a:endParaRPr lang="en-US"/>
          </a:p>
        </p:txBody>
      </p:sp>
    </p:spTree>
    <p:extLst>
      <p:ext uri="{BB962C8B-B14F-4D97-AF65-F5344CB8AC3E}">
        <p14:creationId xmlns:p14="http://schemas.microsoft.com/office/powerpoint/2010/main" val="3170411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A2CF8F3-ACED-422C-983B-7AAC8EBD464D}" type="slidenum">
              <a:rPr lang="en-US"/>
              <a:pPr/>
              <a:t>13</a:t>
            </a:fld>
            <a:endParaRPr lang="en-US"/>
          </a:p>
        </p:txBody>
      </p:sp>
    </p:spTree>
    <p:extLst>
      <p:ext uri="{BB962C8B-B14F-4D97-AF65-F5344CB8AC3E}">
        <p14:creationId xmlns:p14="http://schemas.microsoft.com/office/powerpoint/2010/main" val="1376070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CA999D3-A63E-46CC-80D2-AE0CDB574ACE}" type="slidenum">
              <a:rPr lang="en-US"/>
              <a:pPr/>
              <a:t>14</a:t>
            </a:fld>
            <a:endParaRPr lang="en-US"/>
          </a:p>
        </p:txBody>
      </p:sp>
    </p:spTree>
    <p:extLst>
      <p:ext uri="{BB962C8B-B14F-4D97-AF65-F5344CB8AC3E}">
        <p14:creationId xmlns:p14="http://schemas.microsoft.com/office/powerpoint/2010/main" val="254842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415" eaLnBrk="0" hangingPunct="0">
              <a:defRPr>
                <a:solidFill>
                  <a:schemeClr val="tx1"/>
                </a:solidFill>
                <a:latin typeface="Arial" charset="0"/>
              </a:defRPr>
            </a:lvl1pPr>
            <a:lvl2pPr marL="744659" indent="-286407" defTabSz="932415" eaLnBrk="0" hangingPunct="0">
              <a:defRPr>
                <a:solidFill>
                  <a:schemeClr val="tx1"/>
                </a:solidFill>
                <a:latin typeface="Arial" charset="0"/>
              </a:defRPr>
            </a:lvl2pPr>
            <a:lvl3pPr marL="1145629" indent="-229126" defTabSz="932415" eaLnBrk="0" hangingPunct="0">
              <a:defRPr>
                <a:solidFill>
                  <a:schemeClr val="tx1"/>
                </a:solidFill>
                <a:latin typeface="Arial" charset="0"/>
              </a:defRPr>
            </a:lvl3pPr>
            <a:lvl4pPr marL="1603880" indent="-229126" defTabSz="932415" eaLnBrk="0" hangingPunct="0">
              <a:defRPr>
                <a:solidFill>
                  <a:schemeClr val="tx1"/>
                </a:solidFill>
                <a:latin typeface="Arial" charset="0"/>
              </a:defRPr>
            </a:lvl4pPr>
            <a:lvl5pPr marL="2062132" indent="-229126" defTabSz="932415" eaLnBrk="0" hangingPunct="0">
              <a:defRPr>
                <a:solidFill>
                  <a:schemeClr val="tx1"/>
                </a:solidFill>
                <a:latin typeface="Arial" charset="0"/>
              </a:defRPr>
            </a:lvl5pPr>
            <a:lvl6pPr marL="2520384" indent="-229126" defTabSz="932415" eaLnBrk="0" fontAlgn="base" hangingPunct="0">
              <a:spcBef>
                <a:spcPct val="0"/>
              </a:spcBef>
              <a:spcAft>
                <a:spcPct val="0"/>
              </a:spcAft>
              <a:defRPr>
                <a:solidFill>
                  <a:schemeClr val="tx1"/>
                </a:solidFill>
                <a:latin typeface="Arial" charset="0"/>
              </a:defRPr>
            </a:lvl6pPr>
            <a:lvl7pPr marL="2978635" indent="-229126" defTabSz="932415" eaLnBrk="0" fontAlgn="base" hangingPunct="0">
              <a:spcBef>
                <a:spcPct val="0"/>
              </a:spcBef>
              <a:spcAft>
                <a:spcPct val="0"/>
              </a:spcAft>
              <a:defRPr>
                <a:solidFill>
                  <a:schemeClr val="tx1"/>
                </a:solidFill>
                <a:latin typeface="Arial" charset="0"/>
              </a:defRPr>
            </a:lvl7pPr>
            <a:lvl8pPr marL="3436887" indent="-229126" defTabSz="932415" eaLnBrk="0" fontAlgn="base" hangingPunct="0">
              <a:spcBef>
                <a:spcPct val="0"/>
              </a:spcBef>
              <a:spcAft>
                <a:spcPct val="0"/>
              </a:spcAft>
              <a:defRPr>
                <a:solidFill>
                  <a:schemeClr val="tx1"/>
                </a:solidFill>
                <a:latin typeface="Arial" charset="0"/>
              </a:defRPr>
            </a:lvl8pPr>
            <a:lvl9pPr marL="3895138" indent="-229126" defTabSz="932415" eaLnBrk="0" fontAlgn="base" hangingPunct="0">
              <a:spcBef>
                <a:spcPct val="0"/>
              </a:spcBef>
              <a:spcAft>
                <a:spcPct val="0"/>
              </a:spcAft>
              <a:defRPr>
                <a:solidFill>
                  <a:schemeClr val="tx1"/>
                </a:solidFill>
                <a:latin typeface="Arial" charset="0"/>
              </a:defRPr>
            </a:lvl9pPr>
          </a:lstStyle>
          <a:p>
            <a:pPr eaLnBrk="1" hangingPunct="1"/>
            <a:fld id="{5F65D4E3-C637-4615-B266-3F269B1C383D}" type="slidenum">
              <a:rPr lang="en-US" altLang="en-US" smtClean="0"/>
              <a:pPr eaLnBrk="1" hangingPunct="1"/>
              <a:t>15</a:t>
            </a:fld>
            <a:endParaRPr lang="en-US" altLang="en-US"/>
          </a:p>
        </p:txBody>
      </p:sp>
    </p:spTree>
    <p:extLst>
      <p:ext uri="{BB962C8B-B14F-4D97-AF65-F5344CB8AC3E}">
        <p14:creationId xmlns:p14="http://schemas.microsoft.com/office/powerpoint/2010/main" val="133513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16</a:t>
            </a:fld>
            <a:endParaRPr lang="en-US"/>
          </a:p>
        </p:txBody>
      </p:sp>
    </p:spTree>
    <p:extLst>
      <p:ext uri="{BB962C8B-B14F-4D97-AF65-F5344CB8AC3E}">
        <p14:creationId xmlns:p14="http://schemas.microsoft.com/office/powerpoint/2010/main" val="185864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17</a:t>
            </a:fld>
            <a:endParaRPr lang="en-US"/>
          </a:p>
        </p:txBody>
      </p:sp>
    </p:spTree>
    <p:extLst>
      <p:ext uri="{BB962C8B-B14F-4D97-AF65-F5344CB8AC3E}">
        <p14:creationId xmlns:p14="http://schemas.microsoft.com/office/powerpoint/2010/main" val="447932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18</a:t>
            </a:fld>
            <a:endParaRPr lang="en-US"/>
          </a:p>
        </p:txBody>
      </p:sp>
    </p:spTree>
    <p:extLst>
      <p:ext uri="{BB962C8B-B14F-4D97-AF65-F5344CB8AC3E}">
        <p14:creationId xmlns:p14="http://schemas.microsoft.com/office/powerpoint/2010/main" val="1990244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19</a:t>
            </a:fld>
            <a:endParaRPr lang="en-US"/>
          </a:p>
        </p:txBody>
      </p:sp>
    </p:spTree>
    <p:extLst>
      <p:ext uri="{BB962C8B-B14F-4D97-AF65-F5344CB8AC3E}">
        <p14:creationId xmlns:p14="http://schemas.microsoft.com/office/powerpoint/2010/main" val="2956419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28C228-CDAC-4DFE-BACA-68AE7F8FDC89}" type="slidenum">
              <a:rPr lang="en-US"/>
              <a:pPr/>
              <a:t>20</a:t>
            </a:fld>
            <a:endParaRPr lang="en-US"/>
          </a:p>
        </p:txBody>
      </p:sp>
      <p:sp>
        <p:nvSpPr>
          <p:cNvPr id="1097730" name="Rectangle 2"/>
          <p:cNvSpPr>
            <a:spLocks noGrp="1" noRot="1" noChangeAspect="1" noChangeArrowheads="1" noTextEdit="1"/>
          </p:cNvSpPr>
          <p:nvPr>
            <p:ph type="sldImg"/>
          </p:nvPr>
        </p:nvSpPr>
        <p:spPr>
          <a:xfrm>
            <a:off x="1181100" y="696913"/>
            <a:ext cx="4649788" cy="3487737"/>
          </a:xfrm>
          <a:ln/>
        </p:spPr>
      </p:sp>
      <p:sp>
        <p:nvSpPr>
          <p:cNvPr id="1097731" name="Rectangle 3"/>
          <p:cNvSpPr>
            <a:spLocks noGrp="1" noChangeArrowheads="1"/>
          </p:cNvSpPr>
          <p:nvPr>
            <p:ph type="body" idx="1"/>
          </p:nvPr>
        </p:nvSpPr>
        <p:spPr>
          <a:xfrm>
            <a:off x="934721" y="4416112"/>
            <a:ext cx="5140960" cy="4184020"/>
          </a:xfrm>
        </p:spPr>
        <p:txBody>
          <a:bodyPr/>
          <a:lstStyle/>
          <a:p>
            <a:r>
              <a:rPr lang="en-US" dirty="0"/>
              <a:t>Ask them to figure out examples of:</a:t>
            </a:r>
          </a:p>
          <a:p>
            <a:pPr>
              <a:buFontTx/>
              <a:buChar char="•"/>
            </a:pPr>
            <a:r>
              <a:rPr lang="en-US" dirty="0"/>
              <a:t>Losses (soil mineral and organic matter loss due to erosion)</a:t>
            </a:r>
          </a:p>
          <a:p>
            <a:pPr>
              <a:buFontTx/>
              <a:buChar char="•"/>
            </a:pPr>
            <a:r>
              <a:rPr lang="en-US" dirty="0"/>
              <a:t>Additions (salts and whatever as part of rainwater)</a:t>
            </a:r>
          </a:p>
          <a:p>
            <a:pPr>
              <a:buFontTx/>
              <a:buChar char="•"/>
            </a:pPr>
            <a:r>
              <a:rPr lang="en-US" dirty="0"/>
              <a:t>Translocations (organic matter, clay)</a:t>
            </a:r>
          </a:p>
          <a:p>
            <a:pPr>
              <a:buFontTx/>
              <a:buChar char="•"/>
            </a:pPr>
            <a:r>
              <a:rPr lang="en-US" dirty="0"/>
              <a:t>Transformations (minerals from parent material, oxidized iron from reduction process)</a:t>
            </a:r>
          </a:p>
        </p:txBody>
      </p:sp>
    </p:spTree>
    <p:extLst>
      <p:ext uri="{BB962C8B-B14F-4D97-AF65-F5344CB8AC3E}">
        <p14:creationId xmlns:p14="http://schemas.microsoft.com/office/powerpoint/2010/main" val="63790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29D0E-51FB-4420-A98E-A313C31A8B7C}" type="slidenum">
              <a:rPr lang="en-US" smtClean="0"/>
              <a:pPr/>
              <a:t>2</a:t>
            </a:fld>
            <a:endParaRPr lang="en-US"/>
          </a:p>
        </p:txBody>
      </p:sp>
    </p:spTree>
    <p:extLst>
      <p:ext uri="{BB962C8B-B14F-4D97-AF65-F5344CB8AC3E}">
        <p14:creationId xmlns:p14="http://schemas.microsoft.com/office/powerpoint/2010/main" val="45650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1"/>
          <p:cNvSpPr>
            <a:spLocks noGrp="1" noChangeArrowheads="1"/>
          </p:cNvSpPr>
          <p:nvPr>
            <p:ph type="dt" sz="quarter" idx="1"/>
          </p:nvPr>
        </p:nvSpPr>
        <p:spPr>
          <a:noFill/>
        </p:spPr>
        <p:txBody>
          <a:bodyPr/>
          <a:lstStyle/>
          <a:p>
            <a:fld id="{05392B38-D559-4B06-8CFC-4AD3C2380A07}" type="datetime1">
              <a:rPr lang="en-US" smtClean="0"/>
              <a:pPr/>
              <a:t>10/12/2021</a:t>
            </a:fld>
            <a:endParaRPr lang="en-US"/>
          </a:p>
        </p:txBody>
      </p:sp>
      <p:sp>
        <p:nvSpPr>
          <p:cNvPr id="101379" name="Rectangle 13"/>
          <p:cNvSpPr>
            <a:spLocks noGrp="1" noChangeArrowheads="1"/>
          </p:cNvSpPr>
          <p:nvPr>
            <p:ph type="sldNum" sz="quarter" idx="5"/>
          </p:nvPr>
        </p:nvSpPr>
        <p:spPr>
          <a:noFill/>
        </p:spPr>
        <p:txBody>
          <a:bodyPr/>
          <a:lstStyle/>
          <a:p>
            <a:fld id="{E03A8263-96A8-4F73-9D68-3CE024C0438A}" type="slidenum">
              <a:rPr lang="en-US" smtClean="0"/>
              <a:pPr/>
              <a:t>21</a:t>
            </a:fld>
            <a:endParaRPr lang="en-US"/>
          </a:p>
        </p:txBody>
      </p:sp>
      <p:sp>
        <p:nvSpPr>
          <p:cNvPr id="101380" name="Rectangle 2"/>
          <p:cNvSpPr>
            <a:spLocks noGrp="1" noRot="1" noChangeAspect="1" noChangeArrowheads="1" noTextEdit="1"/>
          </p:cNvSpPr>
          <p:nvPr>
            <p:ph type="sldImg"/>
          </p:nvPr>
        </p:nvSpPr>
        <p:spPr>
          <a:xfrm>
            <a:off x="1203325" y="692150"/>
            <a:ext cx="4606925" cy="3455988"/>
          </a:xfrm>
          <a:ln/>
        </p:spPr>
      </p:sp>
      <p:sp>
        <p:nvSpPr>
          <p:cNvPr id="101381" name="Rectangle 3"/>
          <p:cNvSpPr>
            <a:spLocks noGrp="1" noChangeArrowheads="1"/>
          </p:cNvSpPr>
          <p:nvPr>
            <p:ph type="body" idx="1"/>
          </p:nvPr>
        </p:nvSpPr>
        <p:spPr>
          <a:xfrm>
            <a:off x="934721" y="4378671"/>
            <a:ext cx="5140960" cy="4226956"/>
          </a:xfrm>
          <a:noFill/>
          <a:ln/>
        </p:spPr>
        <p:txBody>
          <a:bodyPr/>
          <a:lstStyle/>
          <a:p>
            <a:r>
              <a:rPr lang="en-US"/>
              <a:t>These properties can be used as indicators of soil quality.  Specific soil quality indicators will be covered in more detail in Lesson 2.  </a:t>
            </a:r>
          </a:p>
          <a:p>
            <a:r>
              <a:rPr lang="en-US"/>
              <a:t>How does management effect these properties?</a:t>
            </a:r>
          </a:p>
          <a:p>
            <a:r>
              <a:rPr lang="en-US"/>
              <a:t>Select a few properties and ask how it can be changed by management.</a:t>
            </a:r>
          </a:p>
        </p:txBody>
      </p:sp>
    </p:spTree>
    <p:extLst>
      <p:ext uri="{BB962C8B-B14F-4D97-AF65-F5344CB8AC3E}">
        <p14:creationId xmlns:p14="http://schemas.microsoft.com/office/powerpoint/2010/main" val="938719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1"/>
          <p:cNvSpPr>
            <a:spLocks noGrp="1" noChangeArrowheads="1"/>
          </p:cNvSpPr>
          <p:nvPr>
            <p:ph type="dt" sz="quarter" idx="1"/>
          </p:nvPr>
        </p:nvSpPr>
        <p:spPr>
          <a:noFill/>
        </p:spPr>
        <p:txBody>
          <a:bodyPr/>
          <a:lstStyle/>
          <a:p>
            <a:fld id="{88C7D7D6-CACA-4BAC-BFC5-F61C10315A53}" type="datetime1">
              <a:rPr lang="en-US" smtClean="0"/>
              <a:pPr/>
              <a:t>10/12/2021</a:t>
            </a:fld>
            <a:endParaRPr lang="en-US"/>
          </a:p>
        </p:txBody>
      </p:sp>
      <p:sp>
        <p:nvSpPr>
          <p:cNvPr id="102403" name="Rectangle 13"/>
          <p:cNvSpPr>
            <a:spLocks noGrp="1" noChangeArrowheads="1"/>
          </p:cNvSpPr>
          <p:nvPr>
            <p:ph type="sldNum" sz="quarter" idx="5"/>
          </p:nvPr>
        </p:nvSpPr>
        <p:spPr>
          <a:noFill/>
        </p:spPr>
        <p:txBody>
          <a:bodyPr/>
          <a:lstStyle/>
          <a:p>
            <a:fld id="{D49AA9BC-6F8C-4672-99D9-F7A7C8584AA2}" type="slidenum">
              <a:rPr lang="en-US" smtClean="0"/>
              <a:pPr/>
              <a:t>22</a:t>
            </a:fld>
            <a:endParaRPr lang="en-US"/>
          </a:p>
        </p:txBody>
      </p:sp>
      <p:sp>
        <p:nvSpPr>
          <p:cNvPr id="102404" name="Rectangle 2"/>
          <p:cNvSpPr>
            <a:spLocks noGrp="1" noRot="1" noChangeAspect="1" noChangeArrowheads="1" noTextEdit="1"/>
          </p:cNvSpPr>
          <p:nvPr>
            <p:ph type="sldImg"/>
          </p:nvPr>
        </p:nvSpPr>
        <p:spPr>
          <a:xfrm>
            <a:off x="1190625" y="704850"/>
            <a:ext cx="4630738" cy="3473450"/>
          </a:xfrm>
          <a:ln/>
        </p:spPr>
      </p:sp>
      <p:sp>
        <p:nvSpPr>
          <p:cNvPr id="102405"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43958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23</a:t>
            </a:fld>
            <a:endParaRPr lang="en-US"/>
          </a:p>
        </p:txBody>
      </p:sp>
    </p:spTree>
    <p:extLst>
      <p:ext uri="{BB962C8B-B14F-4D97-AF65-F5344CB8AC3E}">
        <p14:creationId xmlns:p14="http://schemas.microsoft.com/office/powerpoint/2010/main" val="5855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9D612D-BE7F-4E07-9557-23DC6AA913A1}" type="slidenum">
              <a:rPr lang="en-US"/>
              <a:pPr/>
              <a:t>24</a:t>
            </a:fld>
            <a:endParaRPr lang="en-US"/>
          </a:p>
        </p:txBody>
      </p:sp>
      <p:sp>
        <p:nvSpPr>
          <p:cNvPr id="1100802" name="Rectangle 2"/>
          <p:cNvSpPr>
            <a:spLocks noGrp="1" noRot="1" noChangeAspect="1" noChangeArrowheads="1" noTextEdit="1"/>
          </p:cNvSpPr>
          <p:nvPr>
            <p:ph type="sldImg"/>
          </p:nvPr>
        </p:nvSpPr>
        <p:spPr>
          <a:xfrm>
            <a:off x="1182688" y="696913"/>
            <a:ext cx="4649787" cy="3487737"/>
          </a:xfrm>
          <a:ln/>
        </p:spPr>
      </p:sp>
      <p:sp>
        <p:nvSpPr>
          <p:cNvPr id="1100803" name="Rectangle 3"/>
          <p:cNvSpPr>
            <a:spLocks noGrp="1" noChangeArrowheads="1"/>
          </p:cNvSpPr>
          <p:nvPr>
            <p:ph type="body" idx="1"/>
          </p:nvPr>
        </p:nvSpPr>
        <p:spPr>
          <a:xfrm>
            <a:off x="934721" y="4416112"/>
            <a:ext cx="5140960" cy="4184020"/>
          </a:xfrm>
        </p:spPr>
        <p:txBody>
          <a:bodyPr/>
          <a:lstStyle/>
          <a:p>
            <a:pPr marL="194117" indent="-194117">
              <a:lnSpc>
                <a:spcPct val="90000"/>
              </a:lnSpc>
            </a:pPr>
            <a:r>
              <a:rPr lang="en-US" sz="1000"/>
              <a:t>For example, Paxton series (for your information, not theirs: Coarse-loamy, mixed, active, mesic Oxyaquic Dystrudepts).</a:t>
            </a:r>
          </a:p>
          <a:p>
            <a:pPr marL="194117" indent="-194117">
              <a:lnSpc>
                <a:spcPct val="90000"/>
              </a:lnSpc>
            </a:pPr>
            <a:endParaRPr lang="en-US" sz="1000"/>
          </a:p>
          <a:p>
            <a:pPr marL="194117" indent="-194117">
              <a:lnSpc>
                <a:spcPct val="90000"/>
              </a:lnSpc>
            </a:pPr>
            <a:r>
              <a:rPr lang="en-US" b="1"/>
              <a:t>Exercise - match soil description properties with observable properties in a profile photo</a:t>
            </a:r>
          </a:p>
          <a:p>
            <a:pPr marL="194117" indent="-194117">
              <a:lnSpc>
                <a:spcPct val="90000"/>
              </a:lnSpc>
            </a:pPr>
            <a:endParaRPr lang="en-US" sz="1000"/>
          </a:p>
          <a:p>
            <a:pPr marL="194117" indent="-194117">
              <a:lnSpc>
                <a:spcPct val="90000"/>
              </a:lnSpc>
              <a:buFontTx/>
              <a:buAutoNum type="arabicPeriod"/>
            </a:pPr>
            <a:r>
              <a:rPr lang="en-US" sz="1000"/>
              <a:t>Give them a copy of the Paxton OSD to match with the slide of a Paxton profile</a:t>
            </a:r>
          </a:p>
          <a:p>
            <a:pPr marL="194117" indent="-194117">
              <a:lnSpc>
                <a:spcPct val="90000"/>
              </a:lnSpc>
              <a:buFontTx/>
              <a:buAutoNum type="arabicPeriod"/>
            </a:pPr>
            <a:r>
              <a:rPr lang="en-US" sz="1000"/>
              <a:t>Have them match description to the photo</a:t>
            </a:r>
          </a:p>
          <a:p>
            <a:pPr marL="194117" indent="-194117">
              <a:lnSpc>
                <a:spcPct val="90000"/>
              </a:lnSpc>
              <a:buFontTx/>
              <a:buAutoNum type="arabicPeriod"/>
            </a:pPr>
            <a:r>
              <a:rPr lang="en-US" sz="1000"/>
              <a:t>Have them identify properties in the description with what they can see in the photo (only ask for those that they can see)</a:t>
            </a:r>
          </a:p>
          <a:p>
            <a:pPr marL="194117" indent="-194117">
              <a:lnSpc>
                <a:spcPct val="90000"/>
              </a:lnSpc>
              <a:buFontTx/>
              <a:buAutoNum type="arabicPeriod"/>
            </a:pPr>
            <a:r>
              <a:rPr lang="en-US" sz="1000"/>
              <a:t>Look at properties such as consistence and structure in the description</a:t>
            </a:r>
          </a:p>
          <a:p>
            <a:pPr marL="659999" lvl="1" indent="-194117">
              <a:lnSpc>
                <a:spcPct val="90000"/>
              </a:lnSpc>
              <a:buFontTx/>
              <a:buChar char="•"/>
            </a:pPr>
            <a:r>
              <a:rPr lang="en-US" sz="1000"/>
              <a:t>Can they see those in the profile (no)</a:t>
            </a:r>
          </a:p>
          <a:p>
            <a:pPr marL="194117" indent="-194117">
              <a:lnSpc>
                <a:spcPct val="90000"/>
              </a:lnSpc>
              <a:buFontTx/>
              <a:buAutoNum type="arabicPeriod"/>
            </a:pPr>
            <a:r>
              <a:rPr lang="en-US" sz="1000"/>
              <a:t>Compare the B horizon consistence (friable) and structure (weak medium subangular blocky structure)  to the C horizon consistence (very firm, brittle) and structure (moderate thick plates)</a:t>
            </a:r>
          </a:p>
          <a:p>
            <a:pPr marL="659999" lvl="1" indent="-194117">
              <a:lnSpc>
                <a:spcPct val="90000"/>
              </a:lnSpc>
              <a:buFontTx/>
              <a:buChar char="•"/>
            </a:pPr>
            <a:r>
              <a:rPr lang="en-US" sz="1000"/>
              <a:t> would they be able to see or feel those differences in the field? (yes-explain that we will cover these later in this section-the point is that friable versus firm should be self explanatory and blocky versus massive should be self explanatory)</a:t>
            </a:r>
          </a:p>
          <a:p>
            <a:pPr marL="194117" indent="-194117">
              <a:lnSpc>
                <a:spcPct val="90000"/>
              </a:lnSpc>
            </a:pPr>
            <a:endParaRPr lang="en-US" sz="1000"/>
          </a:p>
          <a:p>
            <a:pPr marL="194117" indent="-194117">
              <a:lnSpc>
                <a:spcPct val="90000"/>
              </a:lnSpc>
            </a:pPr>
            <a:r>
              <a:rPr lang="en-US" sz="1000"/>
              <a:t>Need:</a:t>
            </a:r>
          </a:p>
          <a:p>
            <a:pPr marL="194117" indent="-194117">
              <a:lnSpc>
                <a:spcPct val="90000"/>
              </a:lnSpc>
              <a:buFontTx/>
              <a:buAutoNum type="arabicPeriod"/>
            </a:pPr>
            <a:r>
              <a:rPr lang="en-US" sz="1000"/>
              <a:t>3-+ copies of Paxton OSD as a handout</a:t>
            </a:r>
          </a:p>
          <a:p>
            <a:pPr marL="194117" indent="-194117">
              <a:lnSpc>
                <a:spcPct val="90000"/>
              </a:lnSpc>
              <a:buFontTx/>
              <a:buAutoNum type="arabicPeriod"/>
            </a:pPr>
            <a:r>
              <a:rPr lang="en-US" sz="1000"/>
              <a:t>Option: 30+ color copies of the Paxton profile picture used in slide #7</a:t>
            </a:r>
          </a:p>
        </p:txBody>
      </p:sp>
    </p:spTree>
    <p:extLst>
      <p:ext uri="{BB962C8B-B14F-4D97-AF65-F5344CB8AC3E}">
        <p14:creationId xmlns:p14="http://schemas.microsoft.com/office/powerpoint/2010/main" val="2249208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1"/>
          <p:cNvSpPr>
            <a:spLocks noGrp="1" noChangeArrowheads="1"/>
          </p:cNvSpPr>
          <p:nvPr>
            <p:ph type="dt" sz="quarter" idx="1"/>
          </p:nvPr>
        </p:nvSpPr>
        <p:spPr>
          <a:noFill/>
        </p:spPr>
        <p:txBody>
          <a:bodyPr/>
          <a:lstStyle/>
          <a:p>
            <a:fld id="{51F18EEF-145A-4577-849A-F17E0A18C5D5}" type="datetime1">
              <a:rPr lang="en-US" smtClean="0"/>
              <a:pPr/>
              <a:t>10/12/2021</a:t>
            </a:fld>
            <a:endParaRPr lang="en-US"/>
          </a:p>
        </p:txBody>
      </p:sp>
      <p:sp>
        <p:nvSpPr>
          <p:cNvPr id="103427" name="Rectangle 13"/>
          <p:cNvSpPr>
            <a:spLocks noGrp="1" noChangeArrowheads="1"/>
          </p:cNvSpPr>
          <p:nvPr>
            <p:ph type="sldNum" sz="quarter" idx="5"/>
          </p:nvPr>
        </p:nvSpPr>
        <p:spPr>
          <a:noFill/>
        </p:spPr>
        <p:txBody>
          <a:bodyPr/>
          <a:lstStyle/>
          <a:p>
            <a:fld id="{5905747C-9BD3-4FE8-9047-204F004A3183}" type="slidenum">
              <a:rPr lang="en-US" smtClean="0"/>
              <a:pPr/>
              <a:t>25</a:t>
            </a:fld>
            <a:endParaRPr lang="en-US"/>
          </a:p>
        </p:txBody>
      </p:sp>
      <p:sp>
        <p:nvSpPr>
          <p:cNvPr id="103428" name="Rectangle 2"/>
          <p:cNvSpPr>
            <a:spLocks noGrp="1" noChangeArrowheads="1"/>
          </p:cNvSpPr>
          <p:nvPr>
            <p:ph type="body" idx="1"/>
          </p:nvPr>
        </p:nvSpPr>
        <p:spPr>
          <a:xfrm>
            <a:off x="650738" y="2390275"/>
            <a:ext cx="5877701" cy="5677905"/>
          </a:xfrm>
          <a:noFill/>
          <a:ln/>
        </p:spPr>
        <p:txBody>
          <a:bodyPr lIns="93823" tIns="46912" rIns="93823" bIns="46912"/>
          <a:lstStyle/>
          <a:p>
            <a:r>
              <a:rPr lang="en-US"/>
              <a:t>Let’s now focus on the mineral component, which we will examine on an individual particle basis: Primary soil particles, defined on the basis of size (diameter).</a:t>
            </a:r>
          </a:p>
          <a:p>
            <a:endParaRPr lang="en-US"/>
          </a:p>
          <a:p>
            <a:r>
              <a:rPr lang="en-US"/>
              <a:t>Sands- large w/large pores between, therefore, do not hold water</a:t>
            </a:r>
          </a:p>
          <a:p>
            <a:r>
              <a:rPr lang="en-US"/>
              <a:t>   are irregular (rough) in shape and size, never smooth</a:t>
            </a:r>
          </a:p>
          <a:p>
            <a:r>
              <a:rPr lang="en-US"/>
              <a:t>   mineralogy - dominated by quartz, feldspars, micas, other primary minerals </a:t>
            </a:r>
          </a:p>
          <a:p>
            <a:r>
              <a:rPr lang="en-US"/>
              <a:t>    pay attention when you do the weathering (rocks and minerals lab)</a:t>
            </a:r>
          </a:p>
          <a:p>
            <a:r>
              <a:rPr lang="en-US"/>
              <a:t>            resistant to weathering, insignificant for supply of plant nutrients</a:t>
            </a:r>
          </a:p>
          <a:p>
            <a:r>
              <a:rPr lang="en-US"/>
              <a:t>often described as silicaceous</a:t>
            </a:r>
          </a:p>
          <a:p>
            <a:endParaRPr lang="en-US"/>
          </a:p>
          <a:p>
            <a:r>
              <a:rPr lang="en-US"/>
              <a:t>Silt - smaller, but similar in size, shape and mineralogy to sand, hence the designation as microsand particles; some stickiness and plasticity, much lower than clay</a:t>
            </a:r>
          </a:p>
          <a:p>
            <a:endParaRPr lang="en-US"/>
          </a:p>
          <a:p>
            <a:r>
              <a:rPr lang="en-US"/>
              <a:t>Clay - Secondary minerals; very small, and less than .001 mm (or micron) is colloidal, (stay in suspension);  most important (chemically and physically) soil separate</a:t>
            </a:r>
          </a:p>
          <a:p>
            <a:r>
              <a:rPr lang="en-US"/>
              <a:t>	10,000 times the surface area as same weight of medium sand, provide surface for chemical reactions</a:t>
            </a:r>
          </a:p>
          <a:p>
            <a:r>
              <a:rPr lang="en-US"/>
              <a:t>   -crystalline structure, vary in shape from platelike to rounded</a:t>
            </a:r>
          </a:p>
          <a:p>
            <a:r>
              <a:rPr lang="en-US"/>
              <a:t>   - aluminosilicates, great variety in structure (explore in detail later)</a:t>
            </a:r>
          </a:p>
          <a:p>
            <a:r>
              <a:rPr lang="en-US"/>
              <a:t>   -high water holding capacity, very important in supply of available nutrients</a:t>
            </a:r>
          </a:p>
          <a:p>
            <a:r>
              <a:rPr lang="en-US"/>
              <a:t>   </a:t>
            </a:r>
          </a:p>
          <a:p>
            <a:r>
              <a:rPr lang="en-US"/>
              <a:t>Several Particle Sizes, range of diameters, but ONE textural class!</a:t>
            </a:r>
          </a:p>
        </p:txBody>
      </p:sp>
      <p:sp>
        <p:nvSpPr>
          <p:cNvPr id="103429" name="Rectangle 3"/>
          <p:cNvSpPr>
            <a:spLocks noGrp="1" noRot="1" noChangeAspect="1" noChangeArrowheads="1" noTextEdit="1"/>
          </p:cNvSpPr>
          <p:nvPr>
            <p:ph type="sldImg"/>
          </p:nvPr>
        </p:nvSpPr>
        <p:spPr>
          <a:xfrm>
            <a:off x="587375" y="368300"/>
            <a:ext cx="2344738" cy="1758950"/>
          </a:xfrm>
          <a:ln w="12700" cap="flat">
            <a:solidFill>
              <a:schemeClr val="tx1"/>
            </a:solidFill>
          </a:ln>
        </p:spPr>
      </p:sp>
    </p:spTree>
    <p:extLst>
      <p:ext uri="{BB962C8B-B14F-4D97-AF65-F5344CB8AC3E}">
        <p14:creationId xmlns:p14="http://schemas.microsoft.com/office/powerpoint/2010/main" val="469158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26</a:t>
            </a:fld>
            <a:endParaRPr lang="en-US"/>
          </a:p>
        </p:txBody>
      </p:sp>
    </p:spTree>
    <p:extLst>
      <p:ext uri="{BB962C8B-B14F-4D97-AF65-F5344CB8AC3E}">
        <p14:creationId xmlns:p14="http://schemas.microsoft.com/office/powerpoint/2010/main" val="3054731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1"/>
          <p:cNvSpPr>
            <a:spLocks noGrp="1" noChangeArrowheads="1"/>
          </p:cNvSpPr>
          <p:nvPr>
            <p:ph type="dt" sz="quarter" idx="1"/>
          </p:nvPr>
        </p:nvSpPr>
        <p:spPr>
          <a:noFill/>
        </p:spPr>
        <p:txBody>
          <a:bodyPr/>
          <a:lstStyle/>
          <a:p>
            <a:fld id="{5118B05B-A44D-46AA-9AF4-3EE107E2FAAA}" type="datetime1">
              <a:rPr lang="en-US" smtClean="0"/>
              <a:pPr/>
              <a:t>10/12/2021</a:t>
            </a:fld>
            <a:endParaRPr lang="en-US"/>
          </a:p>
        </p:txBody>
      </p:sp>
      <p:sp>
        <p:nvSpPr>
          <p:cNvPr id="104451" name="Rectangle 13"/>
          <p:cNvSpPr>
            <a:spLocks noGrp="1" noChangeArrowheads="1"/>
          </p:cNvSpPr>
          <p:nvPr>
            <p:ph type="sldNum" sz="quarter" idx="5"/>
          </p:nvPr>
        </p:nvSpPr>
        <p:spPr>
          <a:noFill/>
        </p:spPr>
        <p:txBody>
          <a:bodyPr/>
          <a:lstStyle/>
          <a:p>
            <a:fld id="{3DB1C48F-ECA3-4DE1-83A4-81637A5309E8}" type="slidenum">
              <a:rPr lang="en-US" smtClean="0"/>
              <a:pPr/>
              <a:t>27</a:t>
            </a:fld>
            <a:endParaRPr lang="en-US"/>
          </a:p>
        </p:txBody>
      </p:sp>
      <p:sp>
        <p:nvSpPr>
          <p:cNvPr id="104452" name="Rectangle 2"/>
          <p:cNvSpPr>
            <a:spLocks noGrp="1" noChangeArrowheads="1"/>
          </p:cNvSpPr>
          <p:nvPr>
            <p:ph type="body" idx="1"/>
          </p:nvPr>
        </p:nvSpPr>
        <p:spPr>
          <a:xfrm>
            <a:off x="650738" y="2390275"/>
            <a:ext cx="5877701" cy="5677905"/>
          </a:xfrm>
          <a:noFill/>
          <a:ln/>
        </p:spPr>
        <p:txBody>
          <a:bodyPr lIns="93823" tIns="46912" rIns="93823" bIns="46912"/>
          <a:lstStyle/>
          <a:p>
            <a:r>
              <a:rPr lang="en-US"/>
              <a:t>Let’s now focus on the mineral component, which we will examine on an individual particle basis: Primary soil particles, defined on the basis of size (diameter).</a:t>
            </a:r>
          </a:p>
          <a:p>
            <a:endParaRPr lang="en-US"/>
          </a:p>
          <a:p>
            <a:r>
              <a:rPr lang="en-US"/>
              <a:t>Sands- large w/large pores between, therefore, do not hold water</a:t>
            </a:r>
          </a:p>
          <a:p>
            <a:r>
              <a:rPr lang="en-US"/>
              <a:t>   are irregular (rough) in shape and size, never smooth</a:t>
            </a:r>
          </a:p>
          <a:p>
            <a:r>
              <a:rPr lang="en-US"/>
              <a:t>   mineralogy - dominated by quartz, feldspars, micas, other primary minerals </a:t>
            </a:r>
          </a:p>
          <a:p>
            <a:r>
              <a:rPr lang="en-US"/>
              <a:t>    pay attention when you do the weathering (rocks and minerals lab)</a:t>
            </a:r>
          </a:p>
          <a:p>
            <a:r>
              <a:rPr lang="en-US"/>
              <a:t>            resistant to weathering, insignificant for supply of plant nutrients</a:t>
            </a:r>
          </a:p>
          <a:p>
            <a:r>
              <a:rPr lang="en-US"/>
              <a:t>often described as silicaceous</a:t>
            </a:r>
          </a:p>
          <a:p>
            <a:endParaRPr lang="en-US"/>
          </a:p>
          <a:p>
            <a:r>
              <a:rPr lang="en-US"/>
              <a:t>Silt - smaller, but similar in size, shape and mineralogy to sand, hence the designation as microsand particles; some stickiness and plasticity, much lower than clay</a:t>
            </a:r>
          </a:p>
          <a:p>
            <a:endParaRPr lang="en-US"/>
          </a:p>
          <a:p>
            <a:r>
              <a:rPr lang="en-US"/>
              <a:t>Clay - Secondary minerals; very small, and less than .001 mm (or micron) is colloidal, (stay in suspension);  most important (chemically and physically) soil separate</a:t>
            </a:r>
          </a:p>
          <a:p>
            <a:r>
              <a:rPr lang="en-US"/>
              <a:t>	10,000 times the surface area as same weight of medium sand, provide surface for chemical reactions</a:t>
            </a:r>
          </a:p>
          <a:p>
            <a:r>
              <a:rPr lang="en-US"/>
              <a:t>   -crystalline structure, vary in shape from platelike to rounded</a:t>
            </a:r>
          </a:p>
          <a:p>
            <a:r>
              <a:rPr lang="en-US"/>
              <a:t>   - aluminosilicates, great variety in structure (explore in detail later)</a:t>
            </a:r>
          </a:p>
          <a:p>
            <a:r>
              <a:rPr lang="en-US"/>
              <a:t>   -high water holding capacity, very important in supply of available nutrients</a:t>
            </a:r>
          </a:p>
          <a:p>
            <a:r>
              <a:rPr lang="en-US"/>
              <a:t>   </a:t>
            </a:r>
          </a:p>
          <a:p>
            <a:r>
              <a:rPr lang="en-US"/>
              <a:t>Several Particle Sizes, range of diameters, but ONE textural class!</a:t>
            </a:r>
          </a:p>
        </p:txBody>
      </p:sp>
      <p:sp>
        <p:nvSpPr>
          <p:cNvPr id="104453" name="Rectangle 3"/>
          <p:cNvSpPr>
            <a:spLocks noGrp="1" noRot="1" noChangeAspect="1" noChangeArrowheads="1" noTextEdit="1"/>
          </p:cNvSpPr>
          <p:nvPr>
            <p:ph type="sldImg"/>
          </p:nvPr>
        </p:nvSpPr>
        <p:spPr>
          <a:xfrm>
            <a:off x="587375" y="368300"/>
            <a:ext cx="2344738" cy="1758950"/>
          </a:xfrm>
          <a:ln w="12700" cap="flat">
            <a:solidFill>
              <a:schemeClr val="tx1"/>
            </a:solidFill>
          </a:ln>
        </p:spPr>
      </p:sp>
    </p:spTree>
    <p:extLst>
      <p:ext uri="{BB962C8B-B14F-4D97-AF65-F5344CB8AC3E}">
        <p14:creationId xmlns:p14="http://schemas.microsoft.com/office/powerpoint/2010/main" val="1472687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1"/>
          <p:cNvSpPr>
            <a:spLocks noGrp="1" noChangeArrowheads="1"/>
          </p:cNvSpPr>
          <p:nvPr>
            <p:ph type="dt" sz="quarter" idx="1"/>
          </p:nvPr>
        </p:nvSpPr>
        <p:spPr>
          <a:noFill/>
        </p:spPr>
        <p:txBody>
          <a:bodyPr/>
          <a:lstStyle/>
          <a:p>
            <a:fld id="{9E37C660-6EA1-4174-936C-B082CDB110C2}" type="datetime1">
              <a:rPr lang="en-US" smtClean="0"/>
              <a:pPr/>
              <a:t>10/12/2021</a:t>
            </a:fld>
            <a:endParaRPr lang="en-US"/>
          </a:p>
        </p:txBody>
      </p:sp>
      <p:sp>
        <p:nvSpPr>
          <p:cNvPr id="105475" name="Rectangle 13"/>
          <p:cNvSpPr>
            <a:spLocks noGrp="1" noChangeArrowheads="1"/>
          </p:cNvSpPr>
          <p:nvPr>
            <p:ph type="sldNum" sz="quarter" idx="5"/>
          </p:nvPr>
        </p:nvSpPr>
        <p:spPr>
          <a:noFill/>
        </p:spPr>
        <p:txBody>
          <a:bodyPr/>
          <a:lstStyle/>
          <a:p>
            <a:fld id="{9139FE86-3D16-483F-B912-D6BA4E00DF00}" type="slidenum">
              <a:rPr lang="en-US" smtClean="0"/>
              <a:pPr/>
              <a:t>28</a:t>
            </a:fld>
            <a:endParaRPr lang="en-US"/>
          </a:p>
        </p:txBody>
      </p:sp>
      <p:sp>
        <p:nvSpPr>
          <p:cNvPr id="105476" name="Rectangle 2"/>
          <p:cNvSpPr>
            <a:spLocks noGrp="1" noChangeArrowheads="1"/>
          </p:cNvSpPr>
          <p:nvPr>
            <p:ph type="body" idx="1"/>
          </p:nvPr>
        </p:nvSpPr>
        <p:spPr>
          <a:xfrm>
            <a:off x="650738" y="2390275"/>
            <a:ext cx="5877701" cy="5677905"/>
          </a:xfrm>
          <a:noFill/>
          <a:ln/>
        </p:spPr>
        <p:txBody>
          <a:bodyPr lIns="93823" tIns="46912" rIns="93823" bIns="46912"/>
          <a:lstStyle/>
          <a:p>
            <a:r>
              <a:rPr lang="en-US"/>
              <a:t>Let’s now focus on the mineral component, which we will examine on an individual particle basis: Primary soil particles, defined on the basis of size (diameter).</a:t>
            </a:r>
          </a:p>
          <a:p>
            <a:endParaRPr lang="en-US"/>
          </a:p>
          <a:p>
            <a:r>
              <a:rPr lang="en-US"/>
              <a:t>Sands- large w/large pores between, therefore, do not hold water</a:t>
            </a:r>
          </a:p>
          <a:p>
            <a:r>
              <a:rPr lang="en-US"/>
              <a:t>   are irregular (rough) in shape and size, never smooth</a:t>
            </a:r>
          </a:p>
          <a:p>
            <a:r>
              <a:rPr lang="en-US"/>
              <a:t>   mineralogy - dominated by quartz, feldspars, micas, other primary minerals </a:t>
            </a:r>
          </a:p>
          <a:p>
            <a:r>
              <a:rPr lang="en-US"/>
              <a:t>    pay attention when you do the weathering (rocks and minerals lab)</a:t>
            </a:r>
          </a:p>
          <a:p>
            <a:r>
              <a:rPr lang="en-US"/>
              <a:t>            resistant to weathering, insignificant for supply of plant nutrients</a:t>
            </a:r>
          </a:p>
          <a:p>
            <a:r>
              <a:rPr lang="en-US"/>
              <a:t>often described as silicaceous</a:t>
            </a:r>
          </a:p>
          <a:p>
            <a:endParaRPr lang="en-US"/>
          </a:p>
          <a:p>
            <a:r>
              <a:rPr lang="en-US"/>
              <a:t>Silt - smaller, but similar in size, shape and mineralogy to sand, hence the designation as microsand particles; some stickiness and plasticity, much lower than clay</a:t>
            </a:r>
          </a:p>
          <a:p>
            <a:endParaRPr lang="en-US"/>
          </a:p>
          <a:p>
            <a:r>
              <a:rPr lang="en-US"/>
              <a:t>Clay - Secondary minerals; very small, and less than .001 mm (or micron) is colloidal, (stay in suspension);  most important (chemically and physically) soil separate</a:t>
            </a:r>
          </a:p>
          <a:p>
            <a:r>
              <a:rPr lang="en-US"/>
              <a:t>	10,000 times the surface area as same weight of medium sand, provide surface for chemical reactions</a:t>
            </a:r>
          </a:p>
          <a:p>
            <a:r>
              <a:rPr lang="en-US"/>
              <a:t>   -crystalline structure, vary in shape from platelike to rounded</a:t>
            </a:r>
          </a:p>
          <a:p>
            <a:r>
              <a:rPr lang="en-US"/>
              <a:t>   - aluminosilicates, great variety in structure (explore in detail later)</a:t>
            </a:r>
          </a:p>
          <a:p>
            <a:r>
              <a:rPr lang="en-US"/>
              <a:t>   -high water holding capacity, very important in supply of available nutrients</a:t>
            </a:r>
          </a:p>
          <a:p>
            <a:r>
              <a:rPr lang="en-US"/>
              <a:t>   </a:t>
            </a:r>
          </a:p>
          <a:p>
            <a:r>
              <a:rPr lang="en-US"/>
              <a:t>Several Particle Sizes, range of diameters, but ONE textural class!</a:t>
            </a:r>
          </a:p>
        </p:txBody>
      </p:sp>
      <p:sp>
        <p:nvSpPr>
          <p:cNvPr id="105477" name="Rectangle 3"/>
          <p:cNvSpPr>
            <a:spLocks noGrp="1" noRot="1" noChangeAspect="1" noChangeArrowheads="1" noTextEdit="1"/>
          </p:cNvSpPr>
          <p:nvPr>
            <p:ph type="sldImg"/>
          </p:nvPr>
        </p:nvSpPr>
        <p:spPr>
          <a:xfrm>
            <a:off x="587375" y="368300"/>
            <a:ext cx="2344738" cy="1758950"/>
          </a:xfrm>
          <a:ln w="12700" cap="flat">
            <a:solidFill>
              <a:schemeClr val="tx1"/>
            </a:solidFill>
          </a:ln>
        </p:spPr>
      </p:sp>
    </p:spTree>
    <p:extLst>
      <p:ext uri="{BB962C8B-B14F-4D97-AF65-F5344CB8AC3E}">
        <p14:creationId xmlns:p14="http://schemas.microsoft.com/office/powerpoint/2010/main" val="775859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1"/>
          <p:cNvSpPr>
            <a:spLocks noGrp="1" noChangeArrowheads="1"/>
          </p:cNvSpPr>
          <p:nvPr>
            <p:ph type="dt" sz="quarter" idx="1"/>
          </p:nvPr>
        </p:nvSpPr>
        <p:spPr>
          <a:noFill/>
        </p:spPr>
        <p:txBody>
          <a:bodyPr/>
          <a:lstStyle/>
          <a:p>
            <a:fld id="{7577DC4E-10F6-4B8F-9CB9-2F6D4B925576}" type="datetime1">
              <a:rPr lang="en-US" smtClean="0"/>
              <a:pPr/>
              <a:t>10/12/2021</a:t>
            </a:fld>
            <a:endParaRPr lang="en-US"/>
          </a:p>
        </p:txBody>
      </p:sp>
      <p:sp>
        <p:nvSpPr>
          <p:cNvPr id="106499" name="Rectangle 13"/>
          <p:cNvSpPr>
            <a:spLocks noGrp="1" noChangeArrowheads="1"/>
          </p:cNvSpPr>
          <p:nvPr>
            <p:ph type="sldNum" sz="quarter" idx="5"/>
          </p:nvPr>
        </p:nvSpPr>
        <p:spPr>
          <a:noFill/>
        </p:spPr>
        <p:txBody>
          <a:bodyPr/>
          <a:lstStyle/>
          <a:p>
            <a:fld id="{91C8A934-9808-41EC-B57D-9F794A35D945}" type="slidenum">
              <a:rPr lang="en-US" smtClean="0"/>
              <a:pPr/>
              <a:t>29</a:t>
            </a:fld>
            <a:endParaRPr lang="en-US"/>
          </a:p>
        </p:txBody>
      </p:sp>
      <p:sp>
        <p:nvSpPr>
          <p:cNvPr id="106500" name="Rectangle 2"/>
          <p:cNvSpPr>
            <a:spLocks noGrp="1" noChangeArrowheads="1"/>
          </p:cNvSpPr>
          <p:nvPr>
            <p:ph type="body" idx="1"/>
          </p:nvPr>
        </p:nvSpPr>
        <p:spPr>
          <a:xfrm>
            <a:off x="650738" y="2390275"/>
            <a:ext cx="5877701" cy="5677905"/>
          </a:xfrm>
          <a:noFill/>
          <a:ln/>
        </p:spPr>
        <p:txBody>
          <a:bodyPr lIns="93823" tIns="46912" rIns="93823" bIns="46912"/>
          <a:lstStyle/>
          <a:p>
            <a:r>
              <a:rPr lang="en-US"/>
              <a:t>Let’s now focus on the mineral component, which we will examine on an individual particle basis: Primary soil particles, defined on the basis of size (diameter).</a:t>
            </a:r>
          </a:p>
          <a:p>
            <a:endParaRPr lang="en-US"/>
          </a:p>
          <a:p>
            <a:r>
              <a:rPr lang="en-US"/>
              <a:t>Sands- large w/large pores between, therefore, do not hold water</a:t>
            </a:r>
          </a:p>
          <a:p>
            <a:r>
              <a:rPr lang="en-US"/>
              <a:t>   are irregular (rough) in shape and size, never smooth</a:t>
            </a:r>
          </a:p>
          <a:p>
            <a:r>
              <a:rPr lang="en-US"/>
              <a:t>   mineralogy - dominated by quartz, feldspars, micas, other primary minerals </a:t>
            </a:r>
          </a:p>
          <a:p>
            <a:r>
              <a:rPr lang="en-US"/>
              <a:t>    pay attention when you do the weathering (rocks and minerals lab)</a:t>
            </a:r>
          </a:p>
          <a:p>
            <a:r>
              <a:rPr lang="en-US"/>
              <a:t>            resistant to weathering, insignificant for supply of plant nutrients</a:t>
            </a:r>
          </a:p>
          <a:p>
            <a:r>
              <a:rPr lang="en-US"/>
              <a:t>often described as silicaceous</a:t>
            </a:r>
          </a:p>
          <a:p>
            <a:endParaRPr lang="en-US"/>
          </a:p>
          <a:p>
            <a:r>
              <a:rPr lang="en-US"/>
              <a:t>Silt - smaller, but similar in size, shape and mineralogy to sand, hence the designation as microsand particles; some stickiness and plasticity, much lower than clay</a:t>
            </a:r>
          </a:p>
          <a:p>
            <a:endParaRPr lang="en-US"/>
          </a:p>
          <a:p>
            <a:r>
              <a:rPr lang="en-US"/>
              <a:t>Clay - Secondary minerals; very small, and less than .001 mm (or micron) is colloidal, (stay in suspension);  most important (chemically and physically) soil separate</a:t>
            </a:r>
          </a:p>
          <a:p>
            <a:r>
              <a:rPr lang="en-US"/>
              <a:t>	10,000 times the surface area as same weight of medium sand, provide surface for chemical reactions</a:t>
            </a:r>
          </a:p>
          <a:p>
            <a:r>
              <a:rPr lang="en-US"/>
              <a:t>   -crystalline structure, vary in shape from platelike to rounded</a:t>
            </a:r>
          </a:p>
          <a:p>
            <a:r>
              <a:rPr lang="en-US"/>
              <a:t>   - aluminosilicates, great variety in structure (explore in detail later)</a:t>
            </a:r>
          </a:p>
          <a:p>
            <a:r>
              <a:rPr lang="en-US"/>
              <a:t>   -high water holding capacity, very important in supply of available nutrients</a:t>
            </a:r>
          </a:p>
          <a:p>
            <a:r>
              <a:rPr lang="en-US"/>
              <a:t>   </a:t>
            </a:r>
          </a:p>
          <a:p>
            <a:r>
              <a:rPr lang="en-US"/>
              <a:t>Several Particle Sizes, range of diameters, but ONE textural class!</a:t>
            </a:r>
          </a:p>
        </p:txBody>
      </p:sp>
      <p:sp>
        <p:nvSpPr>
          <p:cNvPr id="106501" name="Rectangle 3"/>
          <p:cNvSpPr>
            <a:spLocks noGrp="1" noRot="1" noChangeAspect="1" noChangeArrowheads="1" noTextEdit="1"/>
          </p:cNvSpPr>
          <p:nvPr>
            <p:ph type="sldImg"/>
          </p:nvPr>
        </p:nvSpPr>
        <p:spPr>
          <a:xfrm>
            <a:off x="587375" y="368300"/>
            <a:ext cx="2344738" cy="1758950"/>
          </a:xfrm>
          <a:ln w="12700" cap="flat">
            <a:solidFill>
              <a:schemeClr val="tx1"/>
            </a:solidFill>
          </a:ln>
        </p:spPr>
      </p:sp>
    </p:spTree>
    <p:extLst>
      <p:ext uri="{BB962C8B-B14F-4D97-AF65-F5344CB8AC3E}">
        <p14:creationId xmlns:p14="http://schemas.microsoft.com/office/powerpoint/2010/main" val="3909642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Soil texture influences these soil properties.</a:t>
            </a: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415" eaLnBrk="0" hangingPunct="0">
              <a:defRPr>
                <a:solidFill>
                  <a:schemeClr val="tx1"/>
                </a:solidFill>
                <a:latin typeface="Arial" charset="0"/>
              </a:defRPr>
            </a:lvl1pPr>
            <a:lvl2pPr marL="744659" indent="-286407" defTabSz="932415" eaLnBrk="0" hangingPunct="0">
              <a:defRPr>
                <a:solidFill>
                  <a:schemeClr val="tx1"/>
                </a:solidFill>
                <a:latin typeface="Arial" charset="0"/>
              </a:defRPr>
            </a:lvl2pPr>
            <a:lvl3pPr marL="1145629" indent="-229126" defTabSz="932415" eaLnBrk="0" hangingPunct="0">
              <a:defRPr>
                <a:solidFill>
                  <a:schemeClr val="tx1"/>
                </a:solidFill>
                <a:latin typeface="Arial" charset="0"/>
              </a:defRPr>
            </a:lvl3pPr>
            <a:lvl4pPr marL="1603880" indent="-229126" defTabSz="932415" eaLnBrk="0" hangingPunct="0">
              <a:defRPr>
                <a:solidFill>
                  <a:schemeClr val="tx1"/>
                </a:solidFill>
                <a:latin typeface="Arial" charset="0"/>
              </a:defRPr>
            </a:lvl4pPr>
            <a:lvl5pPr marL="2062132" indent="-229126" defTabSz="932415" eaLnBrk="0" hangingPunct="0">
              <a:defRPr>
                <a:solidFill>
                  <a:schemeClr val="tx1"/>
                </a:solidFill>
                <a:latin typeface="Arial" charset="0"/>
              </a:defRPr>
            </a:lvl5pPr>
            <a:lvl6pPr marL="2520384" indent="-229126" defTabSz="932415" eaLnBrk="0" fontAlgn="base" hangingPunct="0">
              <a:spcBef>
                <a:spcPct val="0"/>
              </a:spcBef>
              <a:spcAft>
                <a:spcPct val="0"/>
              </a:spcAft>
              <a:defRPr>
                <a:solidFill>
                  <a:schemeClr val="tx1"/>
                </a:solidFill>
                <a:latin typeface="Arial" charset="0"/>
              </a:defRPr>
            </a:lvl6pPr>
            <a:lvl7pPr marL="2978635" indent="-229126" defTabSz="932415" eaLnBrk="0" fontAlgn="base" hangingPunct="0">
              <a:spcBef>
                <a:spcPct val="0"/>
              </a:spcBef>
              <a:spcAft>
                <a:spcPct val="0"/>
              </a:spcAft>
              <a:defRPr>
                <a:solidFill>
                  <a:schemeClr val="tx1"/>
                </a:solidFill>
                <a:latin typeface="Arial" charset="0"/>
              </a:defRPr>
            </a:lvl7pPr>
            <a:lvl8pPr marL="3436887" indent="-229126" defTabSz="932415" eaLnBrk="0" fontAlgn="base" hangingPunct="0">
              <a:spcBef>
                <a:spcPct val="0"/>
              </a:spcBef>
              <a:spcAft>
                <a:spcPct val="0"/>
              </a:spcAft>
              <a:defRPr>
                <a:solidFill>
                  <a:schemeClr val="tx1"/>
                </a:solidFill>
                <a:latin typeface="Arial" charset="0"/>
              </a:defRPr>
            </a:lvl8pPr>
            <a:lvl9pPr marL="3895138" indent="-229126" defTabSz="932415" eaLnBrk="0" fontAlgn="base" hangingPunct="0">
              <a:spcBef>
                <a:spcPct val="0"/>
              </a:spcBef>
              <a:spcAft>
                <a:spcPct val="0"/>
              </a:spcAft>
              <a:defRPr>
                <a:solidFill>
                  <a:schemeClr val="tx1"/>
                </a:solidFill>
                <a:latin typeface="Arial" charset="0"/>
              </a:defRPr>
            </a:lvl9pPr>
          </a:lstStyle>
          <a:p>
            <a:pPr eaLnBrk="1" hangingPunct="1"/>
            <a:fld id="{AE8DC689-AA92-41AE-9EF2-63E8338F0177}" type="slidenum">
              <a:rPr lang="en-US" altLang="en-US" smtClean="0"/>
              <a:pPr eaLnBrk="1" hangingPunct="1"/>
              <a:t>30</a:t>
            </a:fld>
            <a:endParaRPr lang="en-US" altLang="en-US"/>
          </a:p>
        </p:txBody>
      </p:sp>
    </p:spTree>
    <p:extLst>
      <p:ext uri="{BB962C8B-B14F-4D97-AF65-F5344CB8AC3E}">
        <p14:creationId xmlns:p14="http://schemas.microsoft.com/office/powerpoint/2010/main" val="130041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3</a:t>
            </a:fld>
            <a:endParaRPr lang="en-US"/>
          </a:p>
        </p:txBody>
      </p:sp>
    </p:spTree>
    <p:extLst>
      <p:ext uri="{BB962C8B-B14F-4D97-AF65-F5344CB8AC3E}">
        <p14:creationId xmlns:p14="http://schemas.microsoft.com/office/powerpoint/2010/main" val="4110861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1"/>
          <p:cNvSpPr>
            <a:spLocks noGrp="1" noChangeArrowheads="1"/>
          </p:cNvSpPr>
          <p:nvPr>
            <p:ph type="dt" sz="quarter" idx="1"/>
          </p:nvPr>
        </p:nvSpPr>
        <p:spPr>
          <a:noFill/>
        </p:spPr>
        <p:txBody>
          <a:bodyPr/>
          <a:lstStyle/>
          <a:p>
            <a:fld id="{524AAF95-389B-426C-A17F-FCAC2CCC6232}" type="datetime1">
              <a:rPr lang="en-US" smtClean="0"/>
              <a:pPr/>
              <a:t>10/12/2021</a:t>
            </a:fld>
            <a:endParaRPr lang="en-US"/>
          </a:p>
        </p:txBody>
      </p:sp>
      <p:sp>
        <p:nvSpPr>
          <p:cNvPr id="107523" name="Rectangle 13"/>
          <p:cNvSpPr>
            <a:spLocks noGrp="1" noChangeArrowheads="1"/>
          </p:cNvSpPr>
          <p:nvPr>
            <p:ph type="sldNum" sz="quarter" idx="5"/>
          </p:nvPr>
        </p:nvSpPr>
        <p:spPr>
          <a:noFill/>
        </p:spPr>
        <p:txBody>
          <a:bodyPr/>
          <a:lstStyle/>
          <a:p>
            <a:fld id="{0F954995-FADA-48FE-BC18-22A6C48B8982}" type="slidenum">
              <a:rPr lang="en-US" smtClean="0"/>
              <a:pPr/>
              <a:t>31</a:t>
            </a:fld>
            <a:endParaRPr lang="en-US"/>
          </a:p>
        </p:txBody>
      </p:sp>
      <p:sp>
        <p:nvSpPr>
          <p:cNvPr id="107524" name="Rectangle 2"/>
          <p:cNvSpPr>
            <a:spLocks noGrp="1" noChangeArrowheads="1"/>
          </p:cNvSpPr>
          <p:nvPr>
            <p:ph type="body" idx="1"/>
          </p:nvPr>
        </p:nvSpPr>
        <p:spPr>
          <a:xfrm>
            <a:off x="650738" y="2390275"/>
            <a:ext cx="5877701" cy="5677905"/>
          </a:xfrm>
          <a:noFill/>
          <a:ln/>
        </p:spPr>
        <p:txBody>
          <a:bodyPr lIns="93823" tIns="46912" rIns="93823" bIns="46912"/>
          <a:lstStyle/>
          <a:p>
            <a:r>
              <a:rPr lang="en-US"/>
              <a:t>Let’s now focus on the mineral component, which we will examine on an individual particle basis: Primary soil particles, defined on the basis of size (diameter).</a:t>
            </a:r>
          </a:p>
          <a:p>
            <a:endParaRPr lang="en-US"/>
          </a:p>
          <a:p>
            <a:r>
              <a:rPr lang="en-US"/>
              <a:t>Sands- large w/large pores between, therefore, do not hold water</a:t>
            </a:r>
          </a:p>
          <a:p>
            <a:r>
              <a:rPr lang="en-US"/>
              <a:t>   are irregular (rough) in shape and size, never smooth</a:t>
            </a:r>
          </a:p>
          <a:p>
            <a:r>
              <a:rPr lang="en-US"/>
              <a:t>   mineralogy - dominated by quartz, feldspars, micas, other primary minerals </a:t>
            </a:r>
          </a:p>
          <a:p>
            <a:r>
              <a:rPr lang="en-US"/>
              <a:t>    pay attention when you do the weathering (rocks and minerals lab)</a:t>
            </a:r>
          </a:p>
          <a:p>
            <a:r>
              <a:rPr lang="en-US"/>
              <a:t>            resistant to weathering, insignificant for supply of plant nutrients</a:t>
            </a:r>
          </a:p>
          <a:p>
            <a:r>
              <a:rPr lang="en-US"/>
              <a:t>often described as silicaceous</a:t>
            </a:r>
          </a:p>
          <a:p>
            <a:endParaRPr lang="en-US"/>
          </a:p>
          <a:p>
            <a:r>
              <a:rPr lang="en-US"/>
              <a:t>Silt - smaller, but similar in size, shape and mineralogy to sand, hence the designation as microsand particles; some stickiness and plasticity, much lower than clay</a:t>
            </a:r>
          </a:p>
          <a:p>
            <a:endParaRPr lang="en-US"/>
          </a:p>
          <a:p>
            <a:r>
              <a:rPr lang="en-US"/>
              <a:t>Clay - Secondary minerals; very small, and less than .001 mm (or micron) is colloidal, (stay in suspension);  most important (chemically and physically) soil separate</a:t>
            </a:r>
          </a:p>
          <a:p>
            <a:r>
              <a:rPr lang="en-US"/>
              <a:t>	10,000 times the surface area as same weight of medium sand, provide surface for chemical reactions</a:t>
            </a:r>
          </a:p>
          <a:p>
            <a:r>
              <a:rPr lang="en-US"/>
              <a:t>   -crystalline structure, vary in shape from platelike to rounded</a:t>
            </a:r>
          </a:p>
          <a:p>
            <a:r>
              <a:rPr lang="en-US"/>
              <a:t>   - aluminosilicates, great variety in structure (explore in detail later)</a:t>
            </a:r>
          </a:p>
          <a:p>
            <a:r>
              <a:rPr lang="en-US"/>
              <a:t>   -high water holding capacity, very important in supply of available nutrients</a:t>
            </a:r>
          </a:p>
          <a:p>
            <a:r>
              <a:rPr lang="en-US"/>
              <a:t>   </a:t>
            </a:r>
          </a:p>
          <a:p>
            <a:r>
              <a:rPr lang="en-US"/>
              <a:t>Several Particle Sizes, range of diameters, but ONE textural class!</a:t>
            </a:r>
          </a:p>
        </p:txBody>
      </p:sp>
      <p:sp>
        <p:nvSpPr>
          <p:cNvPr id="107525" name="Rectangle 3"/>
          <p:cNvSpPr>
            <a:spLocks noGrp="1" noRot="1" noChangeAspect="1" noChangeArrowheads="1" noTextEdit="1"/>
          </p:cNvSpPr>
          <p:nvPr>
            <p:ph type="sldImg"/>
          </p:nvPr>
        </p:nvSpPr>
        <p:spPr>
          <a:xfrm>
            <a:off x="587375" y="368300"/>
            <a:ext cx="2344738" cy="1758950"/>
          </a:xfrm>
          <a:ln w="12700" cap="flat">
            <a:solidFill>
              <a:schemeClr val="tx1"/>
            </a:solidFill>
          </a:ln>
        </p:spPr>
      </p:sp>
    </p:spTree>
    <p:extLst>
      <p:ext uri="{BB962C8B-B14F-4D97-AF65-F5344CB8AC3E}">
        <p14:creationId xmlns:p14="http://schemas.microsoft.com/office/powerpoint/2010/main" val="2027497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32</a:t>
            </a:fld>
            <a:endParaRPr lang="en-US"/>
          </a:p>
        </p:txBody>
      </p:sp>
    </p:spTree>
    <p:extLst>
      <p:ext uri="{BB962C8B-B14F-4D97-AF65-F5344CB8AC3E}">
        <p14:creationId xmlns:p14="http://schemas.microsoft.com/office/powerpoint/2010/main" val="4047090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254610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9BD91-7C65-494B-A9D2-7E8D8F0BD85B}" type="slidenum">
              <a:rPr lang="en-US" smtClean="0"/>
              <a:t>36</a:t>
            </a:fld>
            <a:endParaRPr lang="en-US"/>
          </a:p>
        </p:txBody>
      </p:sp>
    </p:spTree>
    <p:extLst>
      <p:ext uri="{BB962C8B-B14F-4D97-AF65-F5344CB8AC3E}">
        <p14:creationId xmlns:p14="http://schemas.microsoft.com/office/powerpoint/2010/main" val="692164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t>WebSoil</a:t>
            </a:r>
            <a:r>
              <a:rPr lang="en-US" altLang="en-US" dirty="0"/>
              <a:t> Survey will generate a soils map.  </a:t>
            </a:r>
            <a:r>
              <a:rPr lang="en-US" altLang="en-US" dirty="0" err="1"/>
              <a:t>Websoilsurvey</a:t>
            </a:r>
            <a:r>
              <a:rPr lang="en-US" altLang="en-US" dirty="0"/>
              <a:t> now takes the place of the hardcopy soil surveys. Do not throw your old surveys away, as that data is still good, and the soil maps provide you with an historic record of the </a:t>
            </a:r>
            <a:r>
              <a:rPr lang="en-US" altLang="en-US" dirty="0" err="1"/>
              <a:t>landuse</a:t>
            </a:r>
            <a:r>
              <a:rPr lang="en-US" altLang="en-US" dirty="0"/>
              <a:t> at the time of publication. But it is not up to date.</a:t>
            </a: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415" eaLnBrk="0" hangingPunct="0">
              <a:defRPr>
                <a:solidFill>
                  <a:schemeClr val="tx1"/>
                </a:solidFill>
                <a:latin typeface="Arial" charset="0"/>
              </a:defRPr>
            </a:lvl1pPr>
            <a:lvl2pPr marL="744659" indent="-286407" defTabSz="932415" eaLnBrk="0" hangingPunct="0">
              <a:defRPr>
                <a:solidFill>
                  <a:schemeClr val="tx1"/>
                </a:solidFill>
                <a:latin typeface="Arial" charset="0"/>
              </a:defRPr>
            </a:lvl2pPr>
            <a:lvl3pPr marL="1145629" indent="-229126" defTabSz="932415" eaLnBrk="0" hangingPunct="0">
              <a:defRPr>
                <a:solidFill>
                  <a:schemeClr val="tx1"/>
                </a:solidFill>
                <a:latin typeface="Arial" charset="0"/>
              </a:defRPr>
            </a:lvl3pPr>
            <a:lvl4pPr marL="1603880" indent="-229126" defTabSz="932415" eaLnBrk="0" hangingPunct="0">
              <a:defRPr>
                <a:solidFill>
                  <a:schemeClr val="tx1"/>
                </a:solidFill>
                <a:latin typeface="Arial" charset="0"/>
              </a:defRPr>
            </a:lvl4pPr>
            <a:lvl5pPr marL="2062132" indent="-229126" defTabSz="932415" eaLnBrk="0" hangingPunct="0">
              <a:defRPr>
                <a:solidFill>
                  <a:schemeClr val="tx1"/>
                </a:solidFill>
                <a:latin typeface="Arial" charset="0"/>
              </a:defRPr>
            </a:lvl5pPr>
            <a:lvl6pPr marL="2520384" indent="-229126" defTabSz="932415" eaLnBrk="0" fontAlgn="base" hangingPunct="0">
              <a:spcBef>
                <a:spcPct val="0"/>
              </a:spcBef>
              <a:spcAft>
                <a:spcPct val="0"/>
              </a:spcAft>
              <a:defRPr>
                <a:solidFill>
                  <a:schemeClr val="tx1"/>
                </a:solidFill>
                <a:latin typeface="Arial" charset="0"/>
              </a:defRPr>
            </a:lvl6pPr>
            <a:lvl7pPr marL="2978635" indent="-229126" defTabSz="932415" eaLnBrk="0" fontAlgn="base" hangingPunct="0">
              <a:spcBef>
                <a:spcPct val="0"/>
              </a:spcBef>
              <a:spcAft>
                <a:spcPct val="0"/>
              </a:spcAft>
              <a:defRPr>
                <a:solidFill>
                  <a:schemeClr val="tx1"/>
                </a:solidFill>
                <a:latin typeface="Arial" charset="0"/>
              </a:defRPr>
            </a:lvl7pPr>
            <a:lvl8pPr marL="3436887" indent="-229126" defTabSz="932415" eaLnBrk="0" fontAlgn="base" hangingPunct="0">
              <a:spcBef>
                <a:spcPct val="0"/>
              </a:spcBef>
              <a:spcAft>
                <a:spcPct val="0"/>
              </a:spcAft>
              <a:defRPr>
                <a:solidFill>
                  <a:schemeClr val="tx1"/>
                </a:solidFill>
                <a:latin typeface="Arial" charset="0"/>
              </a:defRPr>
            </a:lvl8pPr>
            <a:lvl9pPr marL="3895138" indent="-229126" defTabSz="932415" eaLnBrk="0" fontAlgn="base" hangingPunct="0">
              <a:spcBef>
                <a:spcPct val="0"/>
              </a:spcBef>
              <a:spcAft>
                <a:spcPct val="0"/>
              </a:spcAft>
              <a:defRPr>
                <a:solidFill>
                  <a:schemeClr val="tx1"/>
                </a:solidFill>
                <a:latin typeface="Arial" charset="0"/>
              </a:defRPr>
            </a:lvl9pPr>
          </a:lstStyle>
          <a:p>
            <a:pPr eaLnBrk="1" hangingPunct="1"/>
            <a:fld id="{E326F82E-C0A6-436D-94AB-BFFAB04365E2}" type="slidenum">
              <a:rPr lang="en-US" altLang="en-US" smtClean="0"/>
              <a:pPr eaLnBrk="1" hangingPunct="1"/>
              <a:t>37</a:t>
            </a:fld>
            <a:endParaRPr lang="en-US" altLang="en-US"/>
          </a:p>
        </p:txBody>
      </p:sp>
    </p:spTree>
    <p:extLst>
      <p:ext uri="{BB962C8B-B14F-4D97-AF65-F5344CB8AC3E}">
        <p14:creationId xmlns:p14="http://schemas.microsoft.com/office/powerpoint/2010/main" val="350810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4</a:t>
            </a:fld>
            <a:endParaRPr lang="en-US"/>
          </a:p>
        </p:txBody>
      </p:sp>
    </p:spTree>
    <p:extLst>
      <p:ext uri="{BB962C8B-B14F-4D97-AF65-F5344CB8AC3E}">
        <p14:creationId xmlns:p14="http://schemas.microsoft.com/office/powerpoint/2010/main" val="1748889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1"/>
          <p:cNvSpPr>
            <a:spLocks noGrp="1" noChangeArrowheads="1"/>
          </p:cNvSpPr>
          <p:nvPr>
            <p:ph type="dt" sz="quarter" idx="1"/>
          </p:nvPr>
        </p:nvSpPr>
        <p:spPr>
          <a:noFill/>
        </p:spPr>
        <p:txBody>
          <a:bodyPr/>
          <a:lstStyle/>
          <a:p>
            <a:fld id="{BB9A8DFF-C128-40C2-A52C-66E1725BF8C6}" type="datetime1">
              <a:rPr lang="en-US" smtClean="0"/>
              <a:pPr/>
              <a:t>10/12/2021</a:t>
            </a:fld>
            <a:endParaRPr lang="en-US"/>
          </a:p>
        </p:txBody>
      </p:sp>
      <p:sp>
        <p:nvSpPr>
          <p:cNvPr id="100355" name="Rectangle 13"/>
          <p:cNvSpPr>
            <a:spLocks noGrp="1" noChangeArrowheads="1"/>
          </p:cNvSpPr>
          <p:nvPr>
            <p:ph type="sldNum" sz="quarter" idx="5"/>
          </p:nvPr>
        </p:nvSpPr>
        <p:spPr>
          <a:noFill/>
        </p:spPr>
        <p:txBody>
          <a:bodyPr/>
          <a:lstStyle/>
          <a:p>
            <a:fld id="{18B2FE94-A75A-48F5-A8C4-E56F81975F50}" type="slidenum">
              <a:rPr lang="en-US" smtClean="0"/>
              <a:pPr/>
              <a:t>5</a:t>
            </a:fld>
            <a:endParaRPr lang="en-US"/>
          </a:p>
        </p:txBody>
      </p:sp>
      <p:sp>
        <p:nvSpPr>
          <p:cNvPr id="100356" name="Rectangle 2"/>
          <p:cNvSpPr>
            <a:spLocks noChangeArrowheads="1"/>
          </p:cNvSpPr>
          <p:nvPr/>
        </p:nvSpPr>
        <p:spPr bwMode="auto">
          <a:xfrm>
            <a:off x="3972561" y="0"/>
            <a:ext cx="3037840" cy="464820"/>
          </a:xfrm>
          <a:prstGeom prst="rect">
            <a:avLst/>
          </a:prstGeom>
          <a:noFill/>
          <a:ln w="12700">
            <a:noFill/>
            <a:miter lim="800000"/>
            <a:headEnd/>
            <a:tailEnd/>
          </a:ln>
        </p:spPr>
        <p:txBody>
          <a:bodyPr wrap="none" lIns="93176" tIns="46588" rIns="93176" bIns="46588" anchor="ctr"/>
          <a:lstStyle/>
          <a:p>
            <a:endParaRPr lang="en-US"/>
          </a:p>
        </p:txBody>
      </p:sp>
      <p:sp>
        <p:nvSpPr>
          <p:cNvPr id="100357" name="Rectangle 3"/>
          <p:cNvSpPr>
            <a:spLocks noChangeArrowheads="1"/>
          </p:cNvSpPr>
          <p:nvPr/>
        </p:nvSpPr>
        <p:spPr bwMode="auto">
          <a:xfrm>
            <a:off x="3972561" y="8831580"/>
            <a:ext cx="3037840" cy="464820"/>
          </a:xfrm>
          <a:prstGeom prst="rect">
            <a:avLst/>
          </a:prstGeom>
          <a:noFill/>
          <a:ln w="12700">
            <a:noFill/>
            <a:miter lim="800000"/>
            <a:headEnd/>
            <a:tailEnd/>
          </a:ln>
        </p:spPr>
        <p:txBody>
          <a:bodyPr lIns="92206" tIns="45294" rIns="92206" bIns="45294" anchor="b"/>
          <a:lstStyle/>
          <a:p>
            <a:pPr algn="r" eaLnBrk="1" hangingPunct="1"/>
            <a:r>
              <a:rPr lang="en-US" sz="1200"/>
              <a:t>58</a:t>
            </a:r>
          </a:p>
        </p:txBody>
      </p:sp>
      <p:sp>
        <p:nvSpPr>
          <p:cNvPr id="100358" name="Rectangle 4"/>
          <p:cNvSpPr>
            <a:spLocks noChangeArrowheads="1"/>
          </p:cNvSpPr>
          <p:nvPr/>
        </p:nvSpPr>
        <p:spPr bwMode="auto">
          <a:xfrm>
            <a:off x="0" y="8831580"/>
            <a:ext cx="3037840" cy="464820"/>
          </a:xfrm>
          <a:prstGeom prst="rect">
            <a:avLst/>
          </a:prstGeom>
          <a:noFill/>
          <a:ln w="12700">
            <a:noFill/>
            <a:miter lim="800000"/>
            <a:headEnd/>
            <a:tailEnd/>
          </a:ln>
        </p:spPr>
        <p:txBody>
          <a:bodyPr wrap="none" lIns="93176" tIns="46588" rIns="93176" bIns="46588" anchor="ctr"/>
          <a:lstStyle/>
          <a:p>
            <a:endParaRPr lang="en-US"/>
          </a:p>
        </p:txBody>
      </p:sp>
      <p:sp>
        <p:nvSpPr>
          <p:cNvPr id="100359" name="Rectangle 5"/>
          <p:cNvSpPr>
            <a:spLocks noChangeArrowheads="1"/>
          </p:cNvSpPr>
          <p:nvPr/>
        </p:nvSpPr>
        <p:spPr bwMode="auto">
          <a:xfrm>
            <a:off x="0" y="0"/>
            <a:ext cx="3037840" cy="464820"/>
          </a:xfrm>
          <a:prstGeom prst="rect">
            <a:avLst/>
          </a:prstGeom>
          <a:noFill/>
          <a:ln w="12700">
            <a:noFill/>
            <a:miter lim="800000"/>
            <a:headEnd/>
            <a:tailEnd/>
          </a:ln>
        </p:spPr>
        <p:txBody>
          <a:bodyPr wrap="none" lIns="93176" tIns="46588" rIns="93176" bIns="46588" anchor="ctr"/>
          <a:lstStyle/>
          <a:p>
            <a:endParaRPr lang="en-US"/>
          </a:p>
        </p:txBody>
      </p:sp>
      <p:sp>
        <p:nvSpPr>
          <p:cNvPr id="100360" name="Rectangle 6"/>
          <p:cNvSpPr>
            <a:spLocks noGrp="1" noRot="1" noChangeAspect="1" noChangeArrowheads="1" noTextEdit="1"/>
          </p:cNvSpPr>
          <p:nvPr>
            <p:ph type="sldImg"/>
          </p:nvPr>
        </p:nvSpPr>
        <p:spPr>
          <a:xfrm>
            <a:off x="1181100" y="698500"/>
            <a:ext cx="4648200" cy="3486150"/>
          </a:xfrm>
          <a:ln w="12700" cap="flat"/>
        </p:spPr>
      </p:sp>
      <p:sp>
        <p:nvSpPr>
          <p:cNvPr id="100361" name="Rectangle 7"/>
          <p:cNvSpPr>
            <a:spLocks noGrp="1" noChangeArrowheads="1"/>
          </p:cNvSpPr>
          <p:nvPr>
            <p:ph type="body" idx="1"/>
          </p:nvPr>
        </p:nvSpPr>
        <p:spPr>
          <a:xfrm>
            <a:off x="623146" y="4415790"/>
            <a:ext cx="5686214" cy="4183380"/>
          </a:xfrm>
          <a:noFill/>
          <a:ln/>
        </p:spPr>
        <p:txBody>
          <a:bodyPr lIns="92206" tIns="45294" rIns="92206" bIns="45294"/>
          <a:lstStyle/>
          <a:p>
            <a:r>
              <a:rPr lang="en-US" b="1"/>
              <a:t>Note:</a:t>
            </a:r>
            <a:r>
              <a:rPr lang="en-US"/>
              <a:t> Turnover times listed in the slide are for ideal conditions (Stevenson, 1994).</a:t>
            </a:r>
            <a:endParaRPr lang="en-US" b="1"/>
          </a:p>
          <a:p>
            <a:r>
              <a:rPr lang="en-US" b="1"/>
              <a:t>Soil organic matter (SOM)</a:t>
            </a:r>
            <a:r>
              <a:rPr lang="en-US"/>
              <a:t>    The whole of organic matter in the soil. It can be divided into three general pools: living biomass of microorganisms, fresh and partially decomposed residues, and the well-decomposed and highly stable organic material. Surface litter may or may not be included as soil organic matter.</a:t>
            </a:r>
          </a:p>
          <a:p>
            <a:r>
              <a:rPr lang="en-US" b="1"/>
              <a:t>Active fraction</a:t>
            </a:r>
            <a:r>
              <a:rPr lang="en-US"/>
              <a:t>--The highly-dynamic portion of soil organic matter readily available to soil organisms (labile organic matter).  May also include the living biomass.  The activie fraction also includes the particulate organic matter (POM) or light fraction (LF)--The larger (POM) or lighter (LF) components of soil organic matter.  They can be separated out by sieving (POM) or centrifugation (LF).  This low-density organic matter is thought to represent the active fraction of soil organic matter.  Particulate Organic Matter (POM) are particles of organic matter in the soil as opposed to organic coatings on soil particles or aggregates.  The Light-fraction organic matter are larger pieces of organic matter that will float.  This fraction has been shown to correlate with soil respiration rates.</a:t>
            </a:r>
          </a:p>
          <a:p>
            <a:r>
              <a:rPr lang="en-US" b="1"/>
              <a:t>Humus</a:t>
            </a:r>
            <a:r>
              <a:rPr lang="en-US"/>
              <a:t>--usually a synonym for soil organic matter, but is sometimes a synonym for stabilized organic matter. </a:t>
            </a:r>
            <a:r>
              <a:rPr lang="en-US" b="1"/>
              <a:t>Stabilized organic matter</a:t>
            </a:r>
            <a:r>
              <a:rPr lang="en-US"/>
              <a:t>--the pool of soil organic matter that is resistant to biological degradation.  The stable organic fraction can be subdivided into humic acids, which are large molecular weight compounds; fulvic acids, which are low molecular weight compounds; and humin, which can not be easily extracted from the soil. These compounds are created through a combination of biological activity and chemical reactions in the soil.</a:t>
            </a:r>
          </a:p>
        </p:txBody>
      </p:sp>
    </p:spTree>
    <p:extLst>
      <p:ext uri="{BB962C8B-B14F-4D97-AF65-F5344CB8AC3E}">
        <p14:creationId xmlns:p14="http://schemas.microsoft.com/office/powerpoint/2010/main" val="84568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29D0E-51FB-4420-A98E-A313C31A8B7C}" type="slidenum">
              <a:rPr lang="en-US" smtClean="0"/>
              <a:pPr/>
              <a:t>6</a:t>
            </a:fld>
            <a:endParaRPr lang="en-US"/>
          </a:p>
        </p:txBody>
      </p:sp>
    </p:spTree>
    <p:extLst>
      <p:ext uri="{BB962C8B-B14F-4D97-AF65-F5344CB8AC3E}">
        <p14:creationId xmlns:p14="http://schemas.microsoft.com/office/powerpoint/2010/main" val="3860206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0D5B66-11BC-45D9-A0CE-7550E2C677FB}" type="slidenum">
              <a:rPr lang="en-US"/>
              <a:pPr/>
              <a:t>7</a:t>
            </a:fld>
            <a:endParaRPr lang="en-US"/>
          </a:p>
        </p:txBody>
      </p:sp>
    </p:spTree>
    <p:extLst>
      <p:ext uri="{BB962C8B-B14F-4D97-AF65-F5344CB8AC3E}">
        <p14:creationId xmlns:p14="http://schemas.microsoft.com/office/powerpoint/2010/main" val="226297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DE29D0E-51FB-4420-A98E-A313C31A8B7C}" type="slidenum">
              <a:rPr lang="en-US" smtClean="0"/>
              <a:pPr/>
              <a:t>9</a:t>
            </a:fld>
            <a:endParaRPr lang="en-US"/>
          </a:p>
        </p:txBody>
      </p:sp>
    </p:spTree>
    <p:extLst>
      <p:ext uri="{BB962C8B-B14F-4D97-AF65-F5344CB8AC3E}">
        <p14:creationId xmlns:p14="http://schemas.microsoft.com/office/powerpoint/2010/main" val="1575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751C7-CE46-4A13-B35E-277E693E8959}" type="slidenum">
              <a:rPr lang="en-US"/>
              <a:pPr/>
              <a:t>10</a:t>
            </a:fld>
            <a:endParaRPr lang="en-US"/>
          </a:p>
        </p:txBody>
      </p:sp>
      <p:sp>
        <p:nvSpPr>
          <p:cNvPr id="1128450" name="Rectangle 2"/>
          <p:cNvSpPr>
            <a:spLocks noGrp="1" noRot="1" noChangeAspect="1" noChangeArrowheads="1" noTextEdit="1"/>
          </p:cNvSpPr>
          <p:nvPr>
            <p:ph type="sldImg"/>
          </p:nvPr>
        </p:nvSpPr>
        <p:spPr>
          <a:xfrm>
            <a:off x="1181100" y="698500"/>
            <a:ext cx="4648200" cy="3486150"/>
          </a:xfrm>
          <a:ln/>
        </p:spPr>
      </p:sp>
      <p:sp>
        <p:nvSpPr>
          <p:cNvPr id="1128451" name="Rectangle 3"/>
          <p:cNvSpPr>
            <a:spLocks noGrp="1" noChangeArrowheads="1"/>
          </p:cNvSpPr>
          <p:nvPr>
            <p:ph type="body" idx="1"/>
          </p:nvPr>
        </p:nvSpPr>
        <p:spPr/>
        <p:txBody>
          <a:bodyPr/>
          <a:lstStyle/>
          <a:p>
            <a:r>
              <a:rPr lang="en-US"/>
              <a:t>Table Adapted from:</a:t>
            </a:r>
          </a:p>
          <a:p>
            <a:r>
              <a:rPr lang="en-US"/>
              <a:t>Tugel, A.J., A.M. Lewandowski, and D. Happe-vonArb, eds. 2000. Soil Biology Primer. Ankeny, IA: Soil and Water Conservation Society.</a:t>
            </a:r>
          </a:p>
          <a:p>
            <a:endParaRPr lang="en-US"/>
          </a:p>
        </p:txBody>
      </p:sp>
    </p:spTree>
    <p:extLst>
      <p:ext uri="{BB962C8B-B14F-4D97-AF65-F5344CB8AC3E}">
        <p14:creationId xmlns:p14="http://schemas.microsoft.com/office/powerpoint/2010/main" val="675130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A6ACE08-7618-4189-AED6-9BDCC6DDE8B1}"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310017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6ACE08-7618-4189-AED6-9BDCC6DDE8B1}"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3192833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6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6ACE08-7618-4189-AED6-9BDCC6DDE8B1}"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4261158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457212" y="1885950"/>
            <a:ext cx="4021667" cy="4171950"/>
          </a:xfrm>
        </p:spPr>
        <p:txBody>
          <a:bodyPr/>
          <a:lstStyle/>
          <a:p>
            <a:endParaRPr lang="en-US"/>
          </a:p>
        </p:txBody>
      </p:sp>
      <p:sp>
        <p:nvSpPr>
          <p:cNvPr id="4" name="Text Placeholder 3"/>
          <p:cNvSpPr>
            <a:spLocks noGrp="1"/>
          </p:cNvSpPr>
          <p:nvPr>
            <p:ph type="body" sz="half" idx="2"/>
          </p:nvPr>
        </p:nvSpPr>
        <p:spPr>
          <a:xfrm>
            <a:off x="4614346" y="1885950"/>
            <a:ext cx="4021667"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31800" y="622935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2935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731000" y="6229350"/>
            <a:ext cx="1905000" cy="457200"/>
          </a:xfrm>
        </p:spPr>
        <p:txBody>
          <a:bodyPr/>
          <a:lstStyle>
            <a:lvl1pPr>
              <a:defRPr/>
            </a:lvl1pPr>
          </a:lstStyle>
          <a:p>
            <a:fld id="{B1812313-662E-4177-81F0-9B6C0D5209FF}" type="slidenum">
              <a:rPr lang="en-US"/>
              <a:pPr/>
              <a:t>‹#›</a:t>
            </a:fld>
            <a:endParaRPr lang="en-US"/>
          </a:p>
        </p:txBody>
      </p:sp>
    </p:spTree>
    <p:extLst>
      <p:ext uri="{BB962C8B-B14F-4D97-AF65-F5344CB8AC3E}">
        <p14:creationId xmlns:p14="http://schemas.microsoft.com/office/powerpoint/2010/main" val="109292891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457212" y="1885950"/>
            <a:ext cx="4021667"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14346" y="1885950"/>
            <a:ext cx="4021667" cy="4171950"/>
          </a:xfrm>
        </p:spPr>
        <p:txBody>
          <a:bodyPr/>
          <a:lstStyle/>
          <a:p>
            <a:endParaRPr lang="en-US"/>
          </a:p>
        </p:txBody>
      </p:sp>
      <p:sp>
        <p:nvSpPr>
          <p:cNvPr id="5" name="Date Placeholder 4"/>
          <p:cNvSpPr>
            <a:spLocks noGrp="1"/>
          </p:cNvSpPr>
          <p:nvPr>
            <p:ph type="dt" sz="half" idx="10"/>
          </p:nvPr>
        </p:nvSpPr>
        <p:spPr>
          <a:xfrm>
            <a:off x="431800" y="622935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2935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731000" y="6229350"/>
            <a:ext cx="1905000" cy="457200"/>
          </a:xfrm>
        </p:spPr>
        <p:txBody>
          <a:bodyPr/>
          <a:lstStyle>
            <a:lvl1pPr>
              <a:defRPr/>
            </a:lvl1pPr>
          </a:lstStyle>
          <a:p>
            <a:fld id="{C8725557-900A-4468-AAA6-5781F992AA5D}" type="slidenum">
              <a:rPr lang="en-US"/>
              <a:pPr/>
              <a:t>‹#›</a:t>
            </a:fld>
            <a:endParaRPr lang="en-US"/>
          </a:p>
        </p:txBody>
      </p:sp>
    </p:spTree>
    <p:extLst>
      <p:ext uri="{BB962C8B-B14F-4D97-AF65-F5344CB8AC3E}">
        <p14:creationId xmlns:p14="http://schemas.microsoft.com/office/powerpoint/2010/main" val="276197868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457212" y="1885950"/>
            <a:ext cx="4021667"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4346" y="1885950"/>
            <a:ext cx="4021667"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31800" y="622935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2935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731000" y="6229350"/>
            <a:ext cx="1905000" cy="457200"/>
          </a:xfrm>
        </p:spPr>
        <p:txBody>
          <a:bodyPr/>
          <a:lstStyle>
            <a:lvl1pPr>
              <a:defRPr/>
            </a:lvl1pPr>
          </a:lstStyle>
          <a:p>
            <a:fld id="{6F6E99CC-1760-43D8-81C5-41277121252B}" type="slidenum">
              <a:rPr lang="en-US"/>
              <a:pPr/>
              <a:t>‹#›</a:t>
            </a:fld>
            <a:endParaRPr lang="en-US"/>
          </a:p>
        </p:txBody>
      </p:sp>
    </p:spTree>
    <p:extLst>
      <p:ext uri="{BB962C8B-B14F-4D97-AF65-F5344CB8AC3E}">
        <p14:creationId xmlns:p14="http://schemas.microsoft.com/office/powerpoint/2010/main" val="407010764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06400" y="228600"/>
            <a:ext cx="8229600" cy="582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31800" y="6229350"/>
            <a:ext cx="1905000" cy="457200"/>
          </a:xfrm>
        </p:spPr>
        <p:txBody>
          <a:bodyPr/>
          <a:lstStyle>
            <a:lvl1pPr>
              <a:defRPr/>
            </a:lvl1pPr>
          </a:lstStyle>
          <a:p>
            <a:endParaRPr lang="en-US"/>
          </a:p>
        </p:txBody>
      </p:sp>
      <p:sp>
        <p:nvSpPr>
          <p:cNvPr id="4" name="Footer Placeholder 3"/>
          <p:cNvSpPr>
            <a:spLocks noGrp="1"/>
          </p:cNvSpPr>
          <p:nvPr>
            <p:ph type="ftr" sz="quarter" idx="11"/>
          </p:nvPr>
        </p:nvSpPr>
        <p:spPr>
          <a:xfrm>
            <a:off x="3124200" y="6229350"/>
            <a:ext cx="2895600" cy="457200"/>
          </a:xfrm>
        </p:spPr>
        <p:txBody>
          <a:bodyPr/>
          <a:lstStyle>
            <a:lvl1pPr>
              <a:defRPr/>
            </a:lvl1pPr>
          </a:lstStyle>
          <a:p>
            <a:endParaRPr lang="en-US"/>
          </a:p>
        </p:txBody>
      </p:sp>
      <p:sp>
        <p:nvSpPr>
          <p:cNvPr id="5" name="Slide Number Placeholder 4"/>
          <p:cNvSpPr>
            <a:spLocks noGrp="1"/>
          </p:cNvSpPr>
          <p:nvPr>
            <p:ph type="sldNum" sz="quarter" idx="12"/>
          </p:nvPr>
        </p:nvSpPr>
        <p:spPr>
          <a:xfrm>
            <a:off x="6731000" y="6229350"/>
            <a:ext cx="1905000" cy="457200"/>
          </a:xfrm>
        </p:spPr>
        <p:txBody>
          <a:bodyPr/>
          <a:lstStyle>
            <a:lvl1pPr>
              <a:defRPr/>
            </a:lvl1pPr>
          </a:lstStyle>
          <a:p>
            <a:fld id="{3B725CAB-EF35-428A-86AC-DEEE71A3518D}" type="slidenum">
              <a:rPr lang="en-US"/>
              <a:pPr/>
              <a:t>‹#›</a:t>
            </a:fld>
            <a:endParaRPr lang="en-US"/>
          </a:p>
        </p:txBody>
      </p:sp>
    </p:spTree>
    <p:extLst>
      <p:ext uri="{BB962C8B-B14F-4D97-AF65-F5344CB8AC3E}">
        <p14:creationId xmlns:p14="http://schemas.microsoft.com/office/powerpoint/2010/main" val="97177099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819400" y="609600"/>
            <a:ext cx="6096000" cy="1143000"/>
          </a:xfrm>
        </p:spPr>
        <p:txBody>
          <a:bodyPr/>
          <a:lstStyle/>
          <a:p>
            <a:r>
              <a:rPr lang="en-US"/>
              <a:t>Click to edit Master title style</a:t>
            </a:r>
          </a:p>
        </p:txBody>
      </p:sp>
      <p:sp>
        <p:nvSpPr>
          <p:cNvPr id="3" name="Content Placeholder 2"/>
          <p:cNvSpPr>
            <a:spLocks noGrp="1"/>
          </p:cNvSpPr>
          <p:nvPr>
            <p:ph sz="half" idx="1"/>
          </p:nvPr>
        </p:nvSpPr>
        <p:spPr>
          <a:xfrm>
            <a:off x="2819400" y="1981200"/>
            <a:ext cx="2971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43600" y="1981200"/>
            <a:ext cx="2971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pPr>
              <a:defRPr/>
            </a:pPr>
            <a:fld id="{3098226E-8230-4804-A812-7F059A1C84B2}" type="slidenum">
              <a:rPr lang="en-US"/>
              <a:pPr>
                <a:defRPr/>
              </a:pPr>
              <a:t>‹#›</a:t>
            </a:fld>
            <a:endParaRPr lang="en-US"/>
          </a:p>
        </p:txBody>
      </p:sp>
    </p:spTree>
    <p:extLst>
      <p:ext uri="{BB962C8B-B14F-4D97-AF65-F5344CB8AC3E}">
        <p14:creationId xmlns:p14="http://schemas.microsoft.com/office/powerpoint/2010/main" val="83226588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2828B-9E4C-4BFC-BB59-26C6759C77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9654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11B226-0CDD-4016-BC4B-D6152A8C36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1021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4DF031-CF40-48DB-BDD8-4B457FA14C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8397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6ACE08-7618-4189-AED6-9BDCC6DDE8B1}"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1224707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3502469-A37A-4880-85E6-BA1D9857B1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7272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F0AB49F-CFF4-49C8-AE7D-D34E36E23E2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53685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21ADB55-4066-43A4-A273-6C2D091B9A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6443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0E5D003-C405-41D9-B47E-AD3DCF0074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3240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8D9CE93-E4A3-43D6-A4DD-ADBA9F2940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2308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29A7FB-8D44-42D8-A91A-470B342319C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3526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D5B7DD-1926-4101-843E-C7CBAE0B1D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2794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920E344-BBA7-4CBE-90A6-F4AE6C29AF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417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457201" y="1885950"/>
            <a:ext cx="4021667" cy="4171950"/>
          </a:xfrm>
        </p:spPr>
        <p:txBody>
          <a:bodyPr/>
          <a:lstStyle/>
          <a:p>
            <a:endParaRPr lang="en-US"/>
          </a:p>
        </p:txBody>
      </p:sp>
      <p:sp>
        <p:nvSpPr>
          <p:cNvPr id="4" name="Text Placeholder 3"/>
          <p:cNvSpPr>
            <a:spLocks noGrp="1"/>
          </p:cNvSpPr>
          <p:nvPr>
            <p:ph type="body" sz="half" idx="2"/>
          </p:nvPr>
        </p:nvSpPr>
        <p:spPr>
          <a:xfrm>
            <a:off x="4614335" y="1885950"/>
            <a:ext cx="4021667"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31800" y="6229350"/>
            <a:ext cx="1905000" cy="457200"/>
          </a:xfrm>
        </p:spPr>
        <p:txBody>
          <a:bodyPr/>
          <a:lstStyle>
            <a:lvl1pPr>
              <a:defRPr/>
            </a:lvl1pPr>
          </a:lstStyle>
          <a:p>
            <a:endParaRPr lang="en-US">
              <a:solidFill>
                <a:prstClr val="black">
                  <a:tint val="75000"/>
                </a:prstClr>
              </a:solidFill>
            </a:endParaRPr>
          </a:p>
        </p:txBody>
      </p:sp>
      <p:sp>
        <p:nvSpPr>
          <p:cNvPr id="6" name="Footer Placeholder 5"/>
          <p:cNvSpPr>
            <a:spLocks noGrp="1"/>
          </p:cNvSpPr>
          <p:nvPr>
            <p:ph type="ftr" sz="quarter" idx="11"/>
          </p:nvPr>
        </p:nvSpPr>
        <p:spPr>
          <a:xfrm>
            <a:off x="3124200" y="6229350"/>
            <a:ext cx="2895600" cy="457200"/>
          </a:xfrm>
        </p:spPr>
        <p:txBody>
          <a:bodyPr/>
          <a:lstStyle>
            <a:lvl1pPr>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731000" y="6229350"/>
            <a:ext cx="1905000" cy="457200"/>
          </a:xfrm>
        </p:spPr>
        <p:txBody>
          <a:bodyPr/>
          <a:lstStyle>
            <a:lvl1pPr>
              <a:defRPr/>
            </a:lvl1pPr>
          </a:lstStyle>
          <a:p>
            <a:fld id="{B1812313-662E-4177-81F0-9B6C0D5209F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318644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457201" y="1885950"/>
            <a:ext cx="4021667"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14335" y="1885950"/>
            <a:ext cx="4021667" cy="4171950"/>
          </a:xfrm>
        </p:spPr>
        <p:txBody>
          <a:bodyPr/>
          <a:lstStyle/>
          <a:p>
            <a:endParaRPr lang="en-US"/>
          </a:p>
        </p:txBody>
      </p:sp>
      <p:sp>
        <p:nvSpPr>
          <p:cNvPr id="5" name="Date Placeholder 4"/>
          <p:cNvSpPr>
            <a:spLocks noGrp="1"/>
          </p:cNvSpPr>
          <p:nvPr>
            <p:ph type="dt" sz="half" idx="10"/>
          </p:nvPr>
        </p:nvSpPr>
        <p:spPr>
          <a:xfrm>
            <a:off x="431800" y="6229350"/>
            <a:ext cx="1905000" cy="457200"/>
          </a:xfrm>
        </p:spPr>
        <p:txBody>
          <a:bodyPr/>
          <a:lstStyle>
            <a:lvl1pPr>
              <a:defRPr/>
            </a:lvl1pPr>
          </a:lstStyle>
          <a:p>
            <a:endParaRPr lang="en-US">
              <a:solidFill>
                <a:prstClr val="black">
                  <a:tint val="75000"/>
                </a:prstClr>
              </a:solidFill>
            </a:endParaRPr>
          </a:p>
        </p:txBody>
      </p:sp>
      <p:sp>
        <p:nvSpPr>
          <p:cNvPr id="6" name="Footer Placeholder 5"/>
          <p:cNvSpPr>
            <a:spLocks noGrp="1"/>
          </p:cNvSpPr>
          <p:nvPr>
            <p:ph type="ftr" sz="quarter" idx="11"/>
          </p:nvPr>
        </p:nvSpPr>
        <p:spPr>
          <a:xfrm>
            <a:off x="3124200" y="6229350"/>
            <a:ext cx="2895600" cy="457200"/>
          </a:xfrm>
        </p:spPr>
        <p:txBody>
          <a:bodyPr/>
          <a:lstStyle>
            <a:lvl1pPr>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731000" y="6229350"/>
            <a:ext cx="1905000" cy="457200"/>
          </a:xfrm>
        </p:spPr>
        <p:txBody>
          <a:bodyPr/>
          <a:lstStyle>
            <a:lvl1pPr>
              <a:defRPr/>
            </a:lvl1pPr>
          </a:lstStyle>
          <a:p>
            <a:fld id="{C8725557-900A-4468-AAA6-5781F992AA5D}"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81602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6ACE08-7618-4189-AED6-9BDCC6DDE8B1}"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31389148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457201" y="1885950"/>
            <a:ext cx="4021667"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4335" y="1885950"/>
            <a:ext cx="4021667"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31800" y="6229350"/>
            <a:ext cx="1905000" cy="457200"/>
          </a:xfrm>
        </p:spPr>
        <p:txBody>
          <a:bodyPr/>
          <a:lstStyle>
            <a:lvl1pPr>
              <a:defRPr/>
            </a:lvl1pPr>
          </a:lstStyle>
          <a:p>
            <a:endParaRPr lang="en-US">
              <a:solidFill>
                <a:prstClr val="black">
                  <a:tint val="75000"/>
                </a:prstClr>
              </a:solidFill>
            </a:endParaRPr>
          </a:p>
        </p:txBody>
      </p:sp>
      <p:sp>
        <p:nvSpPr>
          <p:cNvPr id="6" name="Footer Placeholder 5"/>
          <p:cNvSpPr>
            <a:spLocks noGrp="1"/>
          </p:cNvSpPr>
          <p:nvPr>
            <p:ph type="ftr" sz="quarter" idx="11"/>
          </p:nvPr>
        </p:nvSpPr>
        <p:spPr>
          <a:xfrm>
            <a:off x="3124200" y="6229350"/>
            <a:ext cx="2895600" cy="457200"/>
          </a:xfrm>
        </p:spPr>
        <p:txBody>
          <a:bodyPr/>
          <a:lstStyle>
            <a:lvl1pPr>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731000" y="6229350"/>
            <a:ext cx="1905000" cy="457200"/>
          </a:xfrm>
        </p:spPr>
        <p:txBody>
          <a:bodyPr/>
          <a:lstStyle>
            <a:lvl1pPr>
              <a:defRPr/>
            </a:lvl1pPr>
          </a:lstStyle>
          <a:p>
            <a:fld id="{6F6E99CC-1760-43D8-81C5-4127712125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391044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06400" y="228600"/>
            <a:ext cx="8229600" cy="582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31800" y="6229350"/>
            <a:ext cx="1905000" cy="45720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6229350"/>
            <a:ext cx="2895600" cy="45720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731000" y="6229350"/>
            <a:ext cx="1905000" cy="457200"/>
          </a:xfrm>
        </p:spPr>
        <p:txBody>
          <a:bodyPr/>
          <a:lstStyle>
            <a:lvl1pPr>
              <a:defRPr/>
            </a:lvl1pPr>
          </a:lstStyle>
          <a:p>
            <a:fld id="{3B725CAB-EF35-428A-86AC-DEEE71A3518D}"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722608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819400" y="609600"/>
            <a:ext cx="6096000" cy="1143000"/>
          </a:xfrm>
        </p:spPr>
        <p:txBody>
          <a:bodyPr/>
          <a:lstStyle/>
          <a:p>
            <a:r>
              <a:rPr lang="en-US"/>
              <a:t>Click to edit Master title style</a:t>
            </a:r>
          </a:p>
        </p:txBody>
      </p:sp>
      <p:sp>
        <p:nvSpPr>
          <p:cNvPr id="3" name="Content Placeholder 2"/>
          <p:cNvSpPr>
            <a:spLocks noGrp="1"/>
          </p:cNvSpPr>
          <p:nvPr>
            <p:ph sz="half" idx="1"/>
          </p:nvPr>
        </p:nvSpPr>
        <p:spPr>
          <a:xfrm>
            <a:off x="2819400" y="1981200"/>
            <a:ext cx="2971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43600" y="1981200"/>
            <a:ext cx="2971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098226E-8230-4804-A812-7F059A1C84B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8195573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92"/>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solidFill>
                <a:prstClr val="black">
                  <a:tint val="75000"/>
                </a:prstClr>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6EC8C99B-F5A5-4F60-AA70-CA0E4993C6A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26582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04313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57892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8048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83515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75809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896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6ACE08-7618-4189-AED6-9BDCC6DDE8B1}" type="datetimeFigureOut">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10768921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15951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0393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91213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11361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77F208-057F-401C-80E5-ED1318CB830B}" type="datetimeFigureOut">
              <a:rPr lang="en-US">
                <a:solidFill>
                  <a:prstClr val="black">
                    <a:tint val="75000"/>
                  </a:prstClr>
                </a:solidFill>
              </a:rPr>
              <a:pPr/>
              <a:t>10/12/2021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DED90D-C91E-4DE7-A150-61B9CC293D7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3392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6ACE08-7618-4189-AED6-9BDCC6DDE8B1}" type="datetimeFigureOut">
              <a:rPr lang="en-US" smtClean="0"/>
              <a:t>10/12/2021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1483188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6ACE08-7618-4189-AED6-9BDCC6DDE8B1}" type="datetimeFigureOut">
              <a:rPr lang="en-US" smtClean="0"/>
              <a:t>10/12/2021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2567550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ACE08-7618-4189-AED6-9BDCC6DDE8B1}" type="datetimeFigureOut">
              <a:rPr lang="en-US" smtClean="0"/>
              <a:t>10/12/2021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316097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6ACE08-7618-4189-AED6-9BDCC6DDE8B1}" type="datetimeFigureOut">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25818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6ACE08-7618-4189-AED6-9BDCC6DDE8B1}" type="datetimeFigureOut">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C68D97-0909-4140-BC31-D9FCEC3E4784}" type="slidenum">
              <a:rPr lang="en-US" smtClean="0"/>
              <a:t>‹#›</a:t>
            </a:fld>
            <a:endParaRPr lang="en-US"/>
          </a:p>
        </p:txBody>
      </p:sp>
    </p:spTree>
    <p:extLst>
      <p:ext uri="{BB962C8B-B14F-4D97-AF65-F5344CB8AC3E}">
        <p14:creationId xmlns:p14="http://schemas.microsoft.com/office/powerpoint/2010/main" val="921484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7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ACE08-7618-4189-AED6-9BDCC6DDE8B1}" type="datetimeFigureOut">
              <a:rPr lang="en-US" smtClean="0"/>
              <a:t>10/12/2021</a:t>
            </a:fld>
            <a:endParaRPr lang="en-US"/>
          </a:p>
        </p:txBody>
      </p:sp>
      <p:sp>
        <p:nvSpPr>
          <p:cNvPr id="5" name="Footer Placeholder 4"/>
          <p:cNvSpPr>
            <a:spLocks noGrp="1"/>
          </p:cNvSpPr>
          <p:nvPr>
            <p:ph type="ftr" sz="quarter" idx="3"/>
          </p:nvPr>
        </p:nvSpPr>
        <p:spPr>
          <a:xfrm>
            <a:off x="3124200" y="635637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7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68D97-0909-4140-BC31-D9FCEC3E4784}" type="slidenum">
              <a:rPr lang="en-US" smtClean="0"/>
              <a:t>‹#›</a:t>
            </a:fld>
            <a:endParaRPr lang="en-US"/>
          </a:p>
        </p:txBody>
      </p:sp>
    </p:spTree>
    <p:extLst>
      <p:ext uri="{BB962C8B-B14F-4D97-AF65-F5344CB8AC3E}">
        <p14:creationId xmlns:p14="http://schemas.microsoft.com/office/powerpoint/2010/main" val="9676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effectLst>
                <a:outerShdw blurRad="38100" dist="38100" dir="2700000" algn="tl">
                  <a:srgbClr val="000000">
                    <a:alpha val="43137"/>
                  </a:srgbClr>
                </a:outerShdw>
              </a:effectLst>
              <a:latin typeface="Times New Roman" pitchFamily="18" charset="0"/>
            </a:endParaRPr>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effectLst>
                <a:outerShdw blurRad="38100" dist="38100" dir="2700000" algn="tl">
                  <a:srgbClr val="000000">
                    <a:alpha val="43137"/>
                  </a:srgbClr>
                </a:outerShdw>
              </a:effectLst>
              <a:latin typeface="Times New Roman" pitchFamily="18" charset="0"/>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634A5E16-CB7C-428B-96EA-EC65C66228C2}" type="slidenum">
              <a:rPr lang="en-US" smtClean="0">
                <a:solidFill>
                  <a:prstClr val="black">
                    <a:tint val="75000"/>
                  </a:prstClr>
                </a:solidFill>
                <a:effectLst>
                  <a:outerShdw blurRad="38100" dist="38100" dir="2700000" algn="tl">
                    <a:srgbClr val="000000">
                      <a:alpha val="43137"/>
                    </a:srgbClr>
                  </a:outerShdw>
                </a:effectLst>
                <a:latin typeface="Times New Roman" pitchFamily="18" charset="0"/>
              </a:rPr>
              <a:pPr eaLnBrk="0" fontAlgn="base" hangingPunct="0">
                <a:spcBef>
                  <a:spcPct val="0"/>
                </a:spcBef>
                <a:spcAft>
                  <a:spcPct val="0"/>
                </a:spcAft>
              </a:pPr>
              <a:t>‹#›</a:t>
            </a:fld>
            <a:endParaRPr lang="en-US">
              <a:solidFill>
                <a:prstClr val="black">
                  <a:tint val="75000"/>
                </a:prstClr>
              </a:solidFill>
              <a:effectLst>
                <a:outerShdw blurRad="38100" dist="38100" dir="2700000" algn="tl">
                  <a:srgbClr val="000000">
                    <a:alpha val="43137"/>
                  </a:srgbClr>
                </a:outerShdw>
              </a:effectLst>
              <a:latin typeface="Times New Roman" pitchFamily="18" charset="0"/>
            </a:endParaRPr>
          </a:p>
        </p:txBody>
      </p:sp>
    </p:spTree>
    <p:extLst>
      <p:ext uri="{BB962C8B-B14F-4D97-AF65-F5344CB8AC3E}">
        <p14:creationId xmlns:p14="http://schemas.microsoft.com/office/powerpoint/2010/main" val="199901380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7F208-057F-401C-80E5-ED1318CB830B}" type="datetimeFigureOut">
              <a:rPr lang="en-US" smtClean="0">
                <a:solidFill>
                  <a:prstClr val="black">
                    <a:tint val="75000"/>
                  </a:prstClr>
                </a:solidFill>
              </a:rPr>
              <a:pPr/>
              <a:t>10/12/2021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ED90D-C91E-4DE7-A150-61B9CC293D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4066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gif"/><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w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6.emf"/></Relationships>
</file>

<file path=ppt/slides/_rels/slide3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8.emf"/><Relationship Id="rId5" Type="http://schemas.openxmlformats.org/officeDocument/2006/relationships/oleObject" Target="../embeddings/oleObject5.bin"/><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45397A-F42A-47F9-A450-DE2AF5A2ADC7}"/>
              </a:ext>
            </a:extLst>
          </p:cNvPr>
          <p:cNvPicPr>
            <a:picLocks noChangeAspect="1"/>
          </p:cNvPicPr>
          <p:nvPr/>
        </p:nvPicPr>
        <p:blipFill>
          <a:blip r:embed="rId3"/>
          <a:stretch>
            <a:fillRect/>
          </a:stretch>
        </p:blipFill>
        <p:spPr>
          <a:xfrm>
            <a:off x="3095416" y="85960"/>
            <a:ext cx="6023966" cy="1220317"/>
          </a:xfrm>
          <a:prstGeom prst="rect">
            <a:avLst/>
          </a:prstGeom>
        </p:spPr>
      </p:pic>
      <p:sp>
        <p:nvSpPr>
          <p:cNvPr id="1061890" name="Rectangle 2"/>
          <p:cNvSpPr>
            <a:spLocks noGrp="1" noChangeArrowheads="1"/>
          </p:cNvSpPr>
          <p:nvPr>
            <p:ph type="ctrTitle"/>
          </p:nvPr>
        </p:nvSpPr>
        <p:spPr>
          <a:xfrm>
            <a:off x="426209" y="1431742"/>
            <a:ext cx="8094133" cy="1752600"/>
          </a:xfrm>
        </p:spPr>
        <p:txBody>
          <a:bodyPr>
            <a:normAutofit fontScale="90000"/>
          </a:bodyPr>
          <a:lstStyle/>
          <a:p>
            <a:pPr algn="ctr"/>
            <a:r>
              <a:rPr lang="en-US" sz="2800" b="1" dirty="0">
                <a:solidFill>
                  <a:srgbClr val="0070C0"/>
                </a:solidFill>
                <a:effectLst>
                  <a:outerShdw blurRad="38100" dist="38100" dir="2700000" algn="tl">
                    <a:srgbClr val="000000">
                      <a:alpha val="43137"/>
                    </a:srgbClr>
                  </a:outerShdw>
                </a:effectLst>
              </a:rPr>
              <a:t>USDA-Natural Resource Conservation Service</a:t>
            </a:r>
            <a:br>
              <a:rPr lang="en-US" sz="2800" b="1" dirty="0">
                <a:solidFill>
                  <a:srgbClr val="0070C0"/>
                </a:solidFill>
                <a:effectLst>
                  <a:outerShdw blurRad="38100" dist="38100" dir="2700000" algn="tl">
                    <a:srgbClr val="000000">
                      <a:alpha val="43137"/>
                    </a:srgbClr>
                  </a:outerShdw>
                </a:effectLst>
              </a:rPr>
            </a:br>
            <a:r>
              <a:rPr lang="en-US" sz="2800" b="1" dirty="0">
                <a:solidFill>
                  <a:srgbClr val="0070C0"/>
                </a:solidFill>
                <a:effectLst>
                  <a:outerShdw blurRad="38100" dist="38100" dir="2700000" algn="tl">
                    <a:srgbClr val="000000">
                      <a:alpha val="43137"/>
                    </a:srgbClr>
                  </a:outerShdw>
                </a:effectLst>
              </a:rPr>
              <a:t>&amp;</a:t>
            </a:r>
            <a:br>
              <a:rPr lang="en-US" sz="2800" b="1" dirty="0">
                <a:solidFill>
                  <a:srgbClr val="0070C0"/>
                </a:solidFill>
                <a:effectLst>
                  <a:outerShdw blurRad="38100" dist="38100" dir="2700000" algn="tl">
                    <a:srgbClr val="000000">
                      <a:alpha val="43137"/>
                    </a:srgbClr>
                  </a:outerShdw>
                </a:effectLst>
              </a:rPr>
            </a:br>
            <a:r>
              <a:rPr lang="en-US" sz="2800" b="1" dirty="0">
                <a:solidFill>
                  <a:srgbClr val="0070C0"/>
                </a:solidFill>
                <a:effectLst>
                  <a:outerShdw blurRad="38100" dist="38100" dir="2700000" algn="tl">
                    <a:srgbClr val="000000">
                      <a:alpha val="43137"/>
                    </a:srgbClr>
                  </a:outerShdw>
                </a:effectLst>
              </a:rPr>
              <a:t>Susquehanna County Conservation District</a:t>
            </a:r>
            <a:br>
              <a:rPr lang="en-US" sz="2400" b="1" dirty="0">
                <a:solidFill>
                  <a:srgbClr val="0070C0"/>
                </a:solidFill>
                <a:effectLst>
                  <a:outerShdw blurRad="38100" dist="38100" dir="2700000" algn="tl">
                    <a:srgbClr val="000000">
                      <a:alpha val="43137"/>
                    </a:srgbClr>
                  </a:outerShdw>
                </a:effectLst>
              </a:rPr>
            </a:br>
            <a:br>
              <a:rPr lang="en-US" sz="3600" b="1" dirty="0">
                <a:solidFill>
                  <a:srgbClr val="0070C0"/>
                </a:solidFill>
                <a:effectLst>
                  <a:outerShdw blurRad="38100" dist="38100" dir="2700000" algn="tl">
                    <a:srgbClr val="000000">
                      <a:alpha val="43137"/>
                    </a:srgbClr>
                  </a:outerShdw>
                </a:effectLst>
              </a:rPr>
            </a:br>
            <a:r>
              <a:rPr lang="en-US" sz="3600" b="1" dirty="0">
                <a:solidFill>
                  <a:schemeClr val="bg2">
                    <a:lumMod val="50000"/>
                  </a:schemeClr>
                </a:solidFill>
                <a:effectLst>
                  <a:outerShdw blurRad="38100" dist="38100" dir="2700000" algn="tl">
                    <a:srgbClr val="000000">
                      <a:alpha val="43137"/>
                    </a:srgbClr>
                  </a:outerShdw>
                </a:effectLst>
              </a:rPr>
              <a:t>2021 Envirothon Soils Training</a:t>
            </a:r>
            <a:endParaRPr lang="en-US" b="1" dirty="0">
              <a:solidFill>
                <a:schemeClr val="bg2">
                  <a:lumMod val="50000"/>
                </a:schemeClr>
              </a:solidFill>
              <a:effectLst>
                <a:outerShdw blurRad="38100" dist="38100" dir="2700000" algn="tl">
                  <a:srgbClr val="000000">
                    <a:alpha val="43137"/>
                  </a:srgbClr>
                </a:outerShdw>
              </a:effectLst>
            </a:endParaRPr>
          </a:p>
        </p:txBody>
      </p:sp>
      <p:pic>
        <p:nvPicPr>
          <p:cNvPr id="5" name="Picture 5" descr="signature_color"/>
          <p:cNvPicPr>
            <a:picLocks noChangeAspect="1" noChangeArrowheads="1"/>
          </p:cNvPicPr>
          <p:nvPr/>
        </p:nvPicPr>
        <p:blipFill>
          <a:blip r:embed="rId4" cstate="print"/>
          <a:srcRect/>
          <a:stretch>
            <a:fillRect/>
          </a:stretch>
        </p:blipFill>
        <p:spPr bwMode="auto">
          <a:xfrm>
            <a:off x="169336" y="304800"/>
            <a:ext cx="2514600" cy="782638"/>
          </a:xfrm>
          <a:prstGeom prst="rect">
            <a:avLst/>
          </a:prstGeom>
          <a:noFill/>
          <a:ln w="9525">
            <a:noFill/>
            <a:miter lim="800000"/>
            <a:headEnd/>
            <a:tailEnd/>
          </a:ln>
        </p:spPr>
      </p:pic>
      <p:pic>
        <p:nvPicPr>
          <p:cNvPr id="2" name="Picture 2" descr="E:\StatenIslandserver\NRCS\NYC_Soil_Survey\NYC PHOTOS\ENVIROTHON\Envirothon 11\april 15\100OLYMP\P1010060.JPG"/>
          <p:cNvPicPr>
            <a:picLocks noChangeAspect="1" noChangeArrowheads="1"/>
          </p:cNvPicPr>
          <p:nvPr/>
        </p:nvPicPr>
        <p:blipFill>
          <a:blip r:embed="rId5" cstate="print"/>
          <a:srcRect/>
          <a:stretch>
            <a:fillRect/>
          </a:stretch>
        </p:blipFill>
        <p:spPr bwMode="auto">
          <a:xfrm>
            <a:off x="2662834" y="3523957"/>
            <a:ext cx="3620884" cy="3048000"/>
          </a:xfrm>
          <a:prstGeom prst="rect">
            <a:avLst/>
          </a:prstGeom>
          <a:noFill/>
          <a:ln w="19050">
            <a:solidFill>
              <a:schemeClr val="accent1"/>
            </a:solidFill>
          </a:ln>
        </p:spPr>
      </p:pic>
    </p:spTree>
    <p:extLst>
      <p:ext uri="{BB962C8B-B14F-4D97-AF65-F5344CB8AC3E}">
        <p14:creationId xmlns:p14="http://schemas.microsoft.com/office/powerpoint/2010/main" val="2567344355"/>
      </p:ext>
    </p:extLst>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Rectangle 2"/>
          <p:cNvSpPr>
            <a:spLocks noGrp="1" noChangeArrowheads="1"/>
          </p:cNvSpPr>
          <p:nvPr>
            <p:ph type="title"/>
          </p:nvPr>
        </p:nvSpPr>
        <p:spPr>
          <a:xfrm>
            <a:off x="643470" y="609600"/>
            <a:ext cx="5554133" cy="457200"/>
          </a:xfrm>
        </p:spPr>
        <p:txBody>
          <a:bodyPr>
            <a:normAutofit fontScale="90000"/>
          </a:bodyPr>
          <a:lstStyle/>
          <a:p>
            <a:r>
              <a:rPr lang="en-US" sz="2400" dirty="0">
                <a:solidFill>
                  <a:srgbClr val="008000"/>
                </a:solidFill>
                <a:effectLst>
                  <a:outerShdw blurRad="38100" dist="38100" dir="2700000" algn="tl">
                    <a:srgbClr val="000000">
                      <a:alpha val="43137"/>
                    </a:srgbClr>
                  </a:outerShdw>
                </a:effectLst>
              </a:rPr>
              <a:t>Typical Number of Organisms in Healthy Soil</a:t>
            </a:r>
          </a:p>
        </p:txBody>
      </p:sp>
      <p:pic>
        <p:nvPicPr>
          <p:cNvPr id="1126619" name="Picture 219"/>
          <p:cNvPicPr>
            <a:picLocks noChangeAspect="1" noChangeArrowheads="1"/>
          </p:cNvPicPr>
          <p:nvPr/>
        </p:nvPicPr>
        <p:blipFill>
          <a:blip r:embed="rId3" cstate="screen"/>
          <a:srcRect/>
          <a:stretch>
            <a:fillRect/>
          </a:stretch>
        </p:blipFill>
        <p:spPr bwMode="auto">
          <a:xfrm>
            <a:off x="508013" y="1219200"/>
            <a:ext cx="6590495" cy="4953000"/>
          </a:xfrm>
          <a:prstGeom prst="rect">
            <a:avLst/>
          </a:prstGeom>
          <a:noFill/>
          <a:ln w="12700">
            <a:noFill/>
            <a:miter lim="800000"/>
            <a:headEnd type="none" w="sm" len="sm"/>
            <a:tailEnd type="none" w="sm" len="sm"/>
          </a:ln>
          <a:effectLst/>
        </p:spPr>
      </p:pic>
      <p:sp>
        <p:nvSpPr>
          <p:cNvPr id="4" name="TextBox 3"/>
          <p:cNvSpPr txBox="1"/>
          <p:nvPr/>
        </p:nvSpPr>
        <p:spPr>
          <a:xfrm>
            <a:off x="169334" y="152400"/>
            <a:ext cx="3125792" cy="369332"/>
          </a:xfrm>
          <a:prstGeom prst="rect">
            <a:avLst/>
          </a:prstGeom>
          <a:noFill/>
        </p:spPr>
        <p:txBody>
          <a:bodyPr wrap="none" rtlCol="0">
            <a:spAutoFit/>
          </a:bodyPr>
          <a:lstStyle/>
          <a:p>
            <a:pPr algn="l"/>
            <a:r>
              <a:rPr lang="en-US" dirty="0">
                <a:solidFill>
                  <a:schemeClr val="bg1">
                    <a:lumMod val="75000"/>
                  </a:schemeClr>
                </a:solidFill>
                <a:effectLst/>
                <a:latin typeface="+mj-lt"/>
              </a:rPr>
              <a:t>Soil Forming Factors, continued</a:t>
            </a:r>
          </a:p>
        </p:txBody>
      </p:sp>
      <p:sp>
        <p:nvSpPr>
          <p:cNvPr id="5" name="TextBox 4"/>
          <p:cNvSpPr txBox="1"/>
          <p:nvPr/>
        </p:nvSpPr>
        <p:spPr>
          <a:xfrm>
            <a:off x="7145867" y="1447814"/>
            <a:ext cx="1761067" cy="830997"/>
          </a:xfrm>
          <a:prstGeom prst="rect">
            <a:avLst/>
          </a:prstGeom>
          <a:noFill/>
        </p:spPr>
        <p:txBody>
          <a:bodyPr wrap="square" rtlCol="0">
            <a:spAutoFit/>
          </a:bodyPr>
          <a:lstStyle/>
          <a:p>
            <a:pPr lvl="0"/>
            <a:r>
              <a:rPr lang="en-US" sz="1200" b="1" dirty="0">
                <a:latin typeface="Calibri" pitchFamily="34" charset="0"/>
              </a:rPr>
              <a:t>One cup of soil may hold as many bacteria as there are people on Earth.</a:t>
            </a:r>
          </a:p>
        </p:txBody>
      </p:sp>
    </p:spTree>
    <p:extLst>
      <p:ext uri="{BB962C8B-B14F-4D97-AF65-F5344CB8AC3E}">
        <p14:creationId xmlns:p14="http://schemas.microsoft.com/office/powerpoint/2010/main" val="719099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Rectangle 2"/>
          <p:cNvSpPr>
            <a:spLocks noGrp="1" noChangeArrowheads="1"/>
          </p:cNvSpPr>
          <p:nvPr>
            <p:ph type="title"/>
          </p:nvPr>
        </p:nvSpPr>
        <p:spPr>
          <a:xfrm>
            <a:off x="3217334" y="228600"/>
            <a:ext cx="2099733" cy="457200"/>
          </a:xfrm>
        </p:spPr>
        <p:txBody>
          <a:bodyPr/>
          <a:lstStyle/>
          <a:p>
            <a:r>
              <a:rPr lang="en-US" sz="2400" dirty="0">
                <a:solidFill>
                  <a:srgbClr val="008000"/>
                </a:solidFill>
                <a:effectLst>
                  <a:outerShdw blurRad="38100" dist="38100" dir="2700000" algn="tl">
                    <a:srgbClr val="000000">
                      <a:alpha val="43137"/>
                    </a:srgbClr>
                  </a:outerShdw>
                </a:effectLst>
              </a:rPr>
              <a:t>Soil Organisms </a:t>
            </a:r>
          </a:p>
        </p:txBody>
      </p:sp>
      <p:sp>
        <p:nvSpPr>
          <p:cNvPr id="4" name="TextBox 3"/>
          <p:cNvSpPr txBox="1"/>
          <p:nvPr/>
        </p:nvSpPr>
        <p:spPr>
          <a:xfrm>
            <a:off x="169334" y="152400"/>
            <a:ext cx="3125792" cy="369332"/>
          </a:xfrm>
          <a:prstGeom prst="rect">
            <a:avLst/>
          </a:prstGeom>
          <a:noFill/>
        </p:spPr>
        <p:txBody>
          <a:bodyPr wrap="none" rtlCol="0">
            <a:spAutoFit/>
          </a:bodyPr>
          <a:lstStyle/>
          <a:p>
            <a:pPr algn="l"/>
            <a:r>
              <a:rPr lang="en-US" dirty="0">
                <a:solidFill>
                  <a:schemeClr val="bg1">
                    <a:lumMod val="75000"/>
                  </a:schemeClr>
                </a:solidFill>
                <a:effectLst/>
                <a:latin typeface="+mj-lt"/>
              </a:rPr>
              <a:t>Soil Forming Factors, continued</a:t>
            </a:r>
          </a:p>
        </p:txBody>
      </p:sp>
      <p:pic>
        <p:nvPicPr>
          <p:cNvPr id="7" name="Picture 6" descr="pseudomonas_bacteria.jpg"/>
          <p:cNvPicPr>
            <a:picLocks noChangeAspect="1"/>
          </p:cNvPicPr>
          <p:nvPr/>
        </p:nvPicPr>
        <p:blipFill>
          <a:blip r:embed="rId3" cstate="print"/>
          <a:stretch>
            <a:fillRect/>
          </a:stretch>
        </p:blipFill>
        <p:spPr>
          <a:xfrm>
            <a:off x="304800" y="1295400"/>
            <a:ext cx="2152414" cy="1676400"/>
          </a:xfrm>
          <a:prstGeom prst="rect">
            <a:avLst/>
          </a:prstGeom>
        </p:spPr>
      </p:pic>
      <p:pic>
        <p:nvPicPr>
          <p:cNvPr id="8" name="Picture 7" descr="fungus131204.jpg"/>
          <p:cNvPicPr>
            <a:picLocks noChangeAspect="1"/>
          </p:cNvPicPr>
          <p:nvPr/>
        </p:nvPicPr>
        <p:blipFill>
          <a:blip r:embed="rId4" cstate="print"/>
          <a:stretch>
            <a:fillRect/>
          </a:stretch>
        </p:blipFill>
        <p:spPr>
          <a:xfrm>
            <a:off x="2946402" y="914407"/>
            <a:ext cx="1467556" cy="2270125"/>
          </a:xfrm>
          <a:prstGeom prst="rect">
            <a:avLst/>
          </a:prstGeom>
        </p:spPr>
      </p:pic>
      <p:pic>
        <p:nvPicPr>
          <p:cNvPr id="9" name="Picture 8" descr="Cilia.gif"/>
          <p:cNvPicPr>
            <a:picLocks noChangeAspect="1"/>
          </p:cNvPicPr>
          <p:nvPr/>
        </p:nvPicPr>
        <p:blipFill>
          <a:blip r:embed="rId5" cstate="print"/>
          <a:stretch>
            <a:fillRect/>
          </a:stretch>
        </p:blipFill>
        <p:spPr>
          <a:xfrm>
            <a:off x="4842933" y="990600"/>
            <a:ext cx="1422400" cy="2133600"/>
          </a:xfrm>
          <a:prstGeom prst="rect">
            <a:avLst/>
          </a:prstGeom>
        </p:spPr>
      </p:pic>
      <p:pic>
        <p:nvPicPr>
          <p:cNvPr id="10" name="Picture 9" descr="nematode.jpg"/>
          <p:cNvPicPr>
            <a:picLocks noChangeAspect="1"/>
          </p:cNvPicPr>
          <p:nvPr/>
        </p:nvPicPr>
        <p:blipFill>
          <a:blip r:embed="rId6" cstate="print"/>
          <a:stretch>
            <a:fillRect/>
          </a:stretch>
        </p:blipFill>
        <p:spPr>
          <a:xfrm>
            <a:off x="6739470" y="1447800"/>
            <a:ext cx="1896533" cy="1397358"/>
          </a:xfrm>
          <a:prstGeom prst="rect">
            <a:avLst/>
          </a:prstGeom>
        </p:spPr>
      </p:pic>
      <p:pic>
        <p:nvPicPr>
          <p:cNvPr id="11" name="Picture 10" descr="microarth_mosaic.jpg"/>
          <p:cNvPicPr>
            <a:picLocks noChangeAspect="1"/>
          </p:cNvPicPr>
          <p:nvPr/>
        </p:nvPicPr>
        <p:blipFill>
          <a:blip r:embed="rId7" cstate="print"/>
          <a:stretch>
            <a:fillRect/>
          </a:stretch>
        </p:blipFill>
        <p:spPr>
          <a:xfrm>
            <a:off x="1117600" y="3962400"/>
            <a:ext cx="2956386" cy="2285664"/>
          </a:xfrm>
          <a:prstGeom prst="rect">
            <a:avLst/>
          </a:prstGeom>
        </p:spPr>
      </p:pic>
      <p:pic>
        <p:nvPicPr>
          <p:cNvPr id="12" name="Picture 11" descr="worm.jpg"/>
          <p:cNvPicPr>
            <a:picLocks noChangeAspect="1"/>
          </p:cNvPicPr>
          <p:nvPr/>
        </p:nvPicPr>
        <p:blipFill>
          <a:blip r:embed="rId8" cstate="print"/>
          <a:stretch>
            <a:fillRect/>
          </a:stretch>
        </p:blipFill>
        <p:spPr>
          <a:xfrm>
            <a:off x="5520267" y="4114800"/>
            <a:ext cx="2463800" cy="2051114"/>
          </a:xfrm>
          <a:prstGeom prst="rect">
            <a:avLst/>
          </a:prstGeom>
        </p:spPr>
      </p:pic>
      <p:sp>
        <p:nvSpPr>
          <p:cNvPr id="13" name="TextBox 12"/>
          <p:cNvSpPr txBox="1"/>
          <p:nvPr/>
        </p:nvSpPr>
        <p:spPr>
          <a:xfrm>
            <a:off x="982133" y="2971825"/>
            <a:ext cx="796436" cy="307777"/>
          </a:xfrm>
          <a:prstGeom prst="rect">
            <a:avLst/>
          </a:prstGeom>
          <a:noFill/>
        </p:spPr>
        <p:txBody>
          <a:bodyPr wrap="none" rtlCol="0">
            <a:spAutoFit/>
          </a:bodyPr>
          <a:lstStyle/>
          <a:p>
            <a:r>
              <a:rPr lang="en-US" sz="1400" b="1" dirty="0">
                <a:latin typeface="+mn-lt"/>
              </a:rPr>
              <a:t>Bacteria</a:t>
            </a:r>
          </a:p>
        </p:txBody>
      </p:sp>
      <p:sp>
        <p:nvSpPr>
          <p:cNvPr id="14" name="TextBox 13"/>
          <p:cNvSpPr txBox="1"/>
          <p:nvPr/>
        </p:nvSpPr>
        <p:spPr>
          <a:xfrm>
            <a:off x="3488280" y="3200425"/>
            <a:ext cx="588623" cy="307777"/>
          </a:xfrm>
          <a:prstGeom prst="rect">
            <a:avLst/>
          </a:prstGeom>
          <a:noFill/>
        </p:spPr>
        <p:txBody>
          <a:bodyPr wrap="none" rtlCol="0">
            <a:spAutoFit/>
          </a:bodyPr>
          <a:lstStyle/>
          <a:p>
            <a:r>
              <a:rPr lang="en-US" sz="1400" b="1" dirty="0">
                <a:latin typeface="+mn-lt"/>
              </a:rPr>
              <a:t>Fungi</a:t>
            </a:r>
          </a:p>
        </p:txBody>
      </p:sp>
      <p:sp>
        <p:nvSpPr>
          <p:cNvPr id="15" name="TextBox 14"/>
          <p:cNvSpPr txBox="1"/>
          <p:nvPr/>
        </p:nvSpPr>
        <p:spPr>
          <a:xfrm>
            <a:off x="5181600" y="3124225"/>
            <a:ext cx="847476" cy="307777"/>
          </a:xfrm>
          <a:prstGeom prst="rect">
            <a:avLst/>
          </a:prstGeom>
          <a:noFill/>
        </p:spPr>
        <p:txBody>
          <a:bodyPr wrap="none" rtlCol="0">
            <a:spAutoFit/>
          </a:bodyPr>
          <a:lstStyle/>
          <a:p>
            <a:r>
              <a:rPr lang="en-US" sz="1400" b="1" dirty="0">
                <a:latin typeface="+mn-lt"/>
              </a:rPr>
              <a:t>Protozoa</a:t>
            </a:r>
          </a:p>
        </p:txBody>
      </p:sp>
      <p:sp>
        <p:nvSpPr>
          <p:cNvPr id="16" name="TextBox 15"/>
          <p:cNvSpPr txBox="1"/>
          <p:nvPr/>
        </p:nvSpPr>
        <p:spPr>
          <a:xfrm>
            <a:off x="7249273" y="2819425"/>
            <a:ext cx="1040478" cy="307777"/>
          </a:xfrm>
          <a:prstGeom prst="rect">
            <a:avLst/>
          </a:prstGeom>
          <a:noFill/>
        </p:spPr>
        <p:txBody>
          <a:bodyPr wrap="none" rtlCol="0">
            <a:spAutoFit/>
          </a:bodyPr>
          <a:lstStyle/>
          <a:p>
            <a:r>
              <a:rPr lang="en-US" sz="1400" b="1" dirty="0">
                <a:latin typeface="+mn-lt"/>
              </a:rPr>
              <a:t>Nematodes</a:t>
            </a:r>
            <a:endParaRPr lang="en-US" dirty="0"/>
          </a:p>
        </p:txBody>
      </p:sp>
      <p:sp>
        <p:nvSpPr>
          <p:cNvPr id="17" name="TextBox 16"/>
          <p:cNvSpPr txBox="1"/>
          <p:nvPr/>
        </p:nvSpPr>
        <p:spPr>
          <a:xfrm>
            <a:off x="2065879" y="6248425"/>
            <a:ext cx="1035283" cy="307777"/>
          </a:xfrm>
          <a:prstGeom prst="rect">
            <a:avLst/>
          </a:prstGeom>
          <a:noFill/>
        </p:spPr>
        <p:txBody>
          <a:bodyPr wrap="none" rtlCol="0">
            <a:spAutoFit/>
          </a:bodyPr>
          <a:lstStyle/>
          <a:p>
            <a:r>
              <a:rPr lang="en-US" sz="1400" b="1" dirty="0">
                <a:latin typeface="+mn-lt"/>
              </a:rPr>
              <a:t>Arthropods</a:t>
            </a:r>
          </a:p>
        </p:txBody>
      </p:sp>
      <p:sp>
        <p:nvSpPr>
          <p:cNvPr id="18" name="TextBox 17"/>
          <p:cNvSpPr txBox="1"/>
          <p:nvPr/>
        </p:nvSpPr>
        <p:spPr>
          <a:xfrm>
            <a:off x="6301007" y="6172225"/>
            <a:ext cx="1089914" cy="307777"/>
          </a:xfrm>
          <a:prstGeom prst="rect">
            <a:avLst/>
          </a:prstGeom>
          <a:noFill/>
        </p:spPr>
        <p:txBody>
          <a:bodyPr wrap="none" rtlCol="0">
            <a:spAutoFit/>
          </a:bodyPr>
          <a:lstStyle/>
          <a:p>
            <a:r>
              <a:rPr lang="en-US" sz="1400" b="1" dirty="0">
                <a:latin typeface="+mn-lt"/>
              </a:rPr>
              <a:t>Earthworms</a:t>
            </a:r>
          </a:p>
        </p:txBody>
      </p:sp>
    </p:spTree>
    <p:extLst>
      <p:ext uri="{BB962C8B-B14F-4D97-AF65-F5344CB8AC3E}">
        <p14:creationId xmlns:p14="http://schemas.microsoft.com/office/powerpoint/2010/main" val="39060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noChangeArrowheads="1"/>
          </p:cNvSpPr>
          <p:nvPr>
            <p:ph type="title"/>
          </p:nvPr>
        </p:nvSpPr>
        <p:spPr>
          <a:xfrm>
            <a:off x="169333" y="533400"/>
            <a:ext cx="1828800" cy="457200"/>
          </a:xfrm>
          <a:noFill/>
          <a:ln/>
          <a:effectLst>
            <a:outerShdw dist="35921" dir="2700000" algn="ctr" rotWithShape="0">
              <a:schemeClr val="bg2"/>
            </a:outerShdw>
          </a:effectLst>
        </p:spPr>
        <p:txBody>
          <a:bodyPr lIns="90488" tIns="44450" rIns="90488" bIns="44450">
            <a:normAutofit fontScale="90000"/>
          </a:bodyPr>
          <a:lstStyle/>
          <a:p>
            <a:pPr defTabSz="895350"/>
            <a:r>
              <a:rPr lang="en-US" sz="2400" dirty="0">
                <a:solidFill>
                  <a:srgbClr val="008000"/>
                </a:solidFill>
                <a:effectLst>
                  <a:outerShdw blurRad="38100" dist="38100" dir="2700000" algn="tl">
                    <a:srgbClr val="000000">
                      <a:alpha val="43137"/>
                    </a:srgbClr>
                  </a:outerShdw>
                </a:effectLst>
              </a:rPr>
              <a:t>Soil Function…</a:t>
            </a:r>
            <a:endParaRPr lang="en-US" sz="2400" dirty="0">
              <a:effectLst>
                <a:outerShdw blurRad="38100" dist="38100" dir="2700000" algn="tl">
                  <a:srgbClr val="000000">
                    <a:alpha val="43137"/>
                  </a:srgbClr>
                </a:outerShdw>
              </a:effectLst>
            </a:endParaRPr>
          </a:p>
        </p:txBody>
      </p:sp>
      <p:sp>
        <p:nvSpPr>
          <p:cNvPr id="1075203" name="Rectangle 3"/>
          <p:cNvSpPr>
            <a:spLocks noGrp="1" noChangeArrowheads="1"/>
          </p:cNvSpPr>
          <p:nvPr>
            <p:ph idx="1"/>
          </p:nvPr>
        </p:nvSpPr>
        <p:spPr>
          <a:xfrm>
            <a:off x="2269070" y="838200"/>
            <a:ext cx="4741333" cy="609600"/>
          </a:xfrm>
          <a:noFill/>
          <a:ln/>
        </p:spPr>
        <p:txBody>
          <a:bodyPr lIns="90488" tIns="44450" rIns="90488" bIns="44450">
            <a:normAutofit fontScale="85000" lnSpcReduction="10000"/>
          </a:bodyPr>
          <a:lstStyle/>
          <a:p>
            <a:pPr marL="336550" indent="-336550" defTabSz="895350">
              <a:buNone/>
            </a:pPr>
            <a:r>
              <a:rPr lang="en-US" sz="2800" b="1" dirty="0"/>
              <a:t>Controlling water and solute flow </a:t>
            </a:r>
          </a:p>
        </p:txBody>
      </p:sp>
      <p:sp>
        <p:nvSpPr>
          <p:cNvPr id="1075204" name="AutoShape 4"/>
          <p:cNvSpPr>
            <a:spLocks noChangeArrowheads="1"/>
          </p:cNvSpPr>
          <p:nvPr/>
        </p:nvSpPr>
        <p:spPr bwMode="auto">
          <a:xfrm>
            <a:off x="2568235" y="5280025"/>
            <a:ext cx="500945" cy="266700"/>
          </a:xfrm>
          <a:prstGeom prst="rightArrow">
            <a:avLst>
              <a:gd name="adj1" fmla="val 50000"/>
              <a:gd name="adj2" fmla="val 94903"/>
            </a:avLst>
          </a:prstGeom>
          <a:solidFill>
            <a:schemeClr val="tx2"/>
          </a:solidFill>
          <a:ln w="12700">
            <a:solidFill>
              <a:schemeClr val="tx1"/>
            </a:solidFill>
            <a:miter lim="800000"/>
            <a:headEnd/>
            <a:tailEnd/>
          </a:ln>
          <a:effectLst/>
        </p:spPr>
        <p:txBody>
          <a:bodyPr wrap="none" anchor="ctr"/>
          <a:lstStyle/>
          <a:p>
            <a:endParaRPr lang="en-US"/>
          </a:p>
        </p:txBody>
      </p:sp>
      <p:sp>
        <p:nvSpPr>
          <p:cNvPr id="1075205" name="Line 5"/>
          <p:cNvSpPr>
            <a:spLocks noChangeShapeType="1"/>
          </p:cNvSpPr>
          <p:nvPr/>
        </p:nvSpPr>
        <p:spPr bwMode="auto">
          <a:xfrm>
            <a:off x="1574812" y="2970213"/>
            <a:ext cx="189089" cy="508000"/>
          </a:xfrm>
          <a:prstGeom prst="line">
            <a:avLst/>
          </a:prstGeom>
          <a:noFill/>
          <a:ln w="12700">
            <a:solidFill>
              <a:schemeClr val="tx1"/>
            </a:solidFill>
            <a:round/>
            <a:headEnd/>
            <a:tailEnd/>
          </a:ln>
          <a:effectLst/>
        </p:spPr>
        <p:txBody>
          <a:bodyPr wrap="none" anchor="ctr"/>
          <a:lstStyle/>
          <a:p>
            <a:endParaRPr lang="en-US"/>
          </a:p>
        </p:txBody>
      </p:sp>
      <p:sp>
        <p:nvSpPr>
          <p:cNvPr id="1075206" name="Line 6"/>
          <p:cNvSpPr>
            <a:spLocks noChangeShapeType="1"/>
          </p:cNvSpPr>
          <p:nvPr/>
        </p:nvSpPr>
        <p:spPr bwMode="auto">
          <a:xfrm>
            <a:off x="1437923" y="3563946"/>
            <a:ext cx="122766" cy="358775"/>
          </a:xfrm>
          <a:prstGeom prst="line">
            <a:avLst/>
          </a:prstGeom>
          <a:noFill/>
          <a:ln w="12700">
            <a:solidFill>
              <a:schemeClr val="tx1"/>
            </a:solidFill>
            <a:round/>
            <a:headEnd/>
            <a:tailEnd/>
          </a:ln>
          <a:effectLst/>
        </p:spPr>
        <p:txBody>
          <a:bodyPr wrap="none" anchor="ctr"/>
          <a:lstStyle/>
          <a:p>
            <a:endParaRPr lang="en-US"/>
          </a:p>
        </p:txBody>
      </p:sp>
      <p:sp>
        <p:nvSpPr>
          <p:cNvPr id="1075207" name="Line 7"/>
          <p:cNvSpPr>
            <a:spLocks noChangeShapeType="1"/>
          </p:cNvSpPr>
          <p:nvPr/>
        </p:nvSpPr>
        <p:spPr bwMode="auto">
          <a:xfrm>
            <a:off x="1502834" y="4457725"/>
            <a:ext cx="122766" cy="360363"/>
          </a:xfrm>
          <a:prstGeom prst="line">
            <a:avLst/>
          </a:prstGeom>
          <a:noFill/>
          <a:ln w="12700">
            <a:solidFill>
              <a:schemeClr val="tx1"/>
            </a:solidFill>
            <a:round/>
            <a:headEnd/>
            <a:tailEnd/>
          </a:ln>
          <a:effectLst/>
        </p:spPr>
        <p:txBody>
          <a:bodyPr wrap="none" anchor="ctr"/>
          <a:lstStyle/>
          <a:p>
            <a:endParaRPr lang="en-US"/>
          </a:p>
        </p:txBody>
      </p:sp>
      <p:sp>
        <p:nvSpPr>
          <p:cNvPr id="1075208" name="Line 8"/>
          <p:cNvSpPr>
            <a:spLocks noChangeShapeType="1"/>
          </p:cNvSpPr>
          <p:nvPr/>
        </p:nvSpPr>
        <p:spPr bwMode="auto">
          <a:xfrm>
            <a:off x="1903589" y="4903813"/>
            <a:ext cx="55033" cy="223837"/>
          </a:xfrm>
          <a:prstGeom prst="line">
            <a:avLst/>
          </a:prstGeom>
          <a:noFill/>
          <a:ln w="12700">
            <a:solidFill>
              <a:schemeClr val="tx1"/>
            </a:solidFill>
            <a:round/>
            <a:headEnd/>
            <a:tailEnd/>
          </a:ln>
          <a:effectLst/>
        </p:spPr>
        <p:txBody>
          <a:bodyPr wrap="none" anchor="ctr"/>
          <a:lstStyle/>
          <a:p>
            <a:endParaRPr lang="en-US"/>
          </a:p>
        </p:txBody>
      </p:sp>
      <p:sp>
        <p:nvSpPr>
          <p:cNvPr id="1075209" name="Line 9"/>
          <p:cNvSpPr>
            <a:spLocks noChangeShapeType="1"/>
          </p:cNvSpPr>
          <p:nvPr/>
        </p:nvSpPr>
        <p:spPr bwMode="auto">
          <a:xfrm>
            <a:off x="1967089" y="4383088"/>
            <a:ext cx="56444" cy="285750"/>
          </a:xfrm>
          <a:prstGeom prst="line">
            <a:avLst/>
          </a:prstGeom>
          <a:noFill/>
          <a:ln w="12700">
            <a:solidFill>
              <a:schemeClr val="tx1"/>
            </a:solidFill>
            <a:round/>
            <a:headEnd/>
            <a:tailEnd/>
          </a:ln>
          <a:effectLst/>
        </p:spPr>
        <p:txBody>
          <a:bodyPr wrap="none" anchor="ctr"/>
          <a:lstStyle/>
          <a:p>
            <a:endParaRPr lang="en-US"/>
          </a:p>
        </p:txBody>
      </p:sp>
      <p:sp>
        <p:nvSpPr>
          <p:cNvPr id="1075210" name="Rectangle 10"/>
          <p:cNvSpPr>
            <a:spLocks noChangeArrowheads="1"/>
          </p:cNvSpPr>
          <p:nvPr/>
        </p:nvSpPr>
        <p:spPr bwMode="auto">
          <a:xfrm>
            <a:off x="1416757" y="3908433"/>
            <a:ext cx="657232" cy="366767"/>
          </a:xfrm>
          <a:prstGeom prst="rect">
            <a:avLst/>
          </a:prstGeom>
          <a:noFill/>
          <a:ln w="12700">
            <a:noFill/>
            <a:miter lim="800000"/>
            <a:headEnd/>
            <a:tailEnd/>
          </a:ln>
          <a:effectLst/>
        </p:spPr>
        <p:txBody>
          <a:bodyPr wrap="none" lIns="90488" tIns="44450" rIns="90488" bIns="44450">
            <a:spAutoFit/>
          </a:bodyPr>
          <a:lstStyle/>
          <a:p>
            <a:pPr algn="l" defTabSz="895350"/>
            <a:r>
              <a:rPr lang="en-US" sz="1800">
                <a:effectLst/>
                <a:latin typeface="Arial" charset="0"/>
              </a:rPr>
              <a:t>Rain</a:t>
            </a:r>
            <a:endParaRPr lang="en-US" sz="2400">
              <a:effectLst/>
              <a:latin typeface="Arial" charset="0"/>
            </a:endParaRPr>
          </a:p>
        </p:txBody>
      </p:sp>
      <p:sp>
        <p:nvSpPr>
          <p:cNvPr id="1075211" name="Line 11"/>
          <p:cNvSpPr>
            <a:spLocks noChangeShapeType="1"/>
          </p:cNvSpPr>
          <p:nvPr/>
        </p:nvSpPr>
        <p:spPr bwMode="auto">
          <a:xfrm>
            <a:off x="2233792" y="3935413"/>
            <a:ext cx="119944" cy="434975"/>
          </a:xfrm>
          <a:prstGeom prst="line">
            <a:avLst/>
          </a:prstGeom>
          <a:noFill/>
          <a:ln w="12700">
            <a:solidFill>
              <a:schemeClr val="tx1"/>
            </a:solidFill>
            <a:round/>
            <a:headEnd/>
            <a:tailEnd/>
          </a:ln>
          <a:effectLst/>
        </p:spPr>
        <p:txBody>
          <a:bodyPr wrap="none" anchor="ctr"/>
          <a:lstStyle/>
          <a:p>
            <a:endParaRPr lang="en-US"/>
          </a:p>
        </p:txBody>
      </p:sp>
      <p:sp>
        <p:nvSpPr>
          <p:cNvPr id="1075212" name="Line 12"/>
          <p:cNvSpPr>
            <a:spLocks noChangeShapeType="1"/>
          </p:cNvSpPr>
          <p:nvPr/>
        </p:nvSpPr>
        <p:spPr bwMode="auto">
          <a:xfrm>
            <a:off x="1903592" y="3489328"/>
            <a:ext cx="119944" cy="284163"/>
          </a:xfrm>
          <a:prstGeom prst="line">
            <a:avLst/>
          </a:prstGeom>
          <a:noFill/>
          <a:ln w="12700">
            <a:solidFill>
              <a:schemeClr val="tx1"/>
            </a:solidFill>
            <a:round/>
            <a:headEnd/>
            <a:tailEnd/>
          </a:ln>
          <a:effectLst/>
        </p:spPr>
        <p:txBody>
          <a:bodyPr wrap="none" anchor="ctr"/>
          <a:lstStyle/>
          <a:p>
            <a:endParaRPr lang="en-US"/>
          </a:p>
        </p:txBody>
      </p:sp>
      <p:sp>
        <p:nvSpPr>
          <p:cNvPr id="1075213" name="Line 13"/>
          <p:cNvSpPr>
            <a:spLocks noChangeShapeType="1"/>
          </p:cNvSpPr>
          <p:nvPr/>
        </p:nvSpPr>
        <p:spPr bwMode="auto">
          <a:xfrm>
            <a:off x="2326923" y="2889275"/>
            <a:ext cx="122766" cy="360363"/>
          </a:xfrm>
          <a:prstGeom prst="line">
            <a:avLst/>
          </a:prstGeom>
          <a:noFill/>
          <a:ln w="12700">
            <a:solidFill>
              <a:schemeClr val="tx1"/>
            </a:solidFill>
            <a:round/>
            <a:headEnd/>
            <a:tailEnd/>
          </a:ln>
          <a:effectLst/>
        </p:spPr>
        <p:txBody>
          <a:bodyPr wrap="none" anchor="ctr"/>
          <a:lstStyle/>
          <a:p>
            <a:endParaRPr lang="en-US"/>
          </a:p>
        </p:txBody>
      </p:sp>
      <p:sp>
        <p:nvSpPr>
          <p:cNvPr id="1075214" name="Line 14"/>
          <p:cNvSpPr>
            <a:spLocks noChangeShapeType="1"/>
          </p:cNvSpPr>
          <p:nvPr/>
        </p:nvSpPr>
        <p:spPr bwMode="auto">
          <a:xfrm>
            <a:off x="2192867" y="2889250"/>
            <a:ext cx="121356" cy="285750"/>
          </a:xfrm>
          <a:prstGeom prst="line">
            <a:avLst/>
          </a:prstGeom>
          <a:noFill/>
          <a:ln w="12700">
            <a:solidFill>
              <a:schemeClr val="tx1"/>
            </a:solidFill>
            <a:round/>
            <a:headEnd/>
            <a:tailEnd/>
          </a:ln>
          <a:effectLst/>
        </p:spPr>
        <p:txBody>
          <a:bodyPr wrap="none" anchor="ctr"/>
          <a:lstStyle/>
          <a:p>
            <a:endParaRPr lang="en-US"/>
          </a:p>
        </p:txBody>
      </p:sp>
      <p:sp>
        <p:nvSpPr>
          <p:cNvPr id="1075215" name="Line 15"/>
          <p:cNvSpPr>
            <a:spLocks noChangeShapeType="1"/>
          </p:cNvSpPr>
          <p:nvPr/>
        </p:nvSpPr>
        <p:spPr bwMode="auto">
          <a:xfrm>
            <a:off x="1244612" y="2970238"/>
            <a:ext cx="189089" cy="433387"/>
          </a:xfrm>
          <a:prstGeom prst="line">
            <a:avLst/>
          </a:prstGeom>
          <a:noFill/>
          <a:ln w="12700">
            <a:solidFill>
              <a:schemeClr val="tx1"/>
            </a:solidFill>
            <a:round/>
            <a:headEnd/>
            <a:tailEnd/>
          </a:ln>
          <a:effectLst/>
        </p:spPr>
        <p:txBody>
          <a:bodyPr wrap="none" anchor="ctr"/>
          <a:lstStyle/>
          <a:p>
            <a:endParaRPr lang="en-US"/>
          </a:p>
        </p:txBody>
      </p:sp>
      <p:sp>
        <p:nvSpPr>
          <p:cNvPr id="1075216" name="Line 16"/>
          <p:cNvSpPr>
            <a:spLocks noChangeShapeType="1"/>
          </p:cNvSpPr>
          <p:nvPr/>
        </p:nvSpPr>
        <p:spPr bwMode="auto">
          <a:xfrm>
            <a:off x="2233789" y="4383113"/>
            <a:ext cx="186267" cy="434975"/>
          </a:xfrm>
          <a:prstGeom prst="line">
            <a:avLst/>
          </a:prstGeom>
          <a:noFill/>
          <a:ln w="12700">
            <a:solidFill>
              <a:schemeClr val="tx1"/>
            </a:solidFill>
            <a:round/>
            <a:headEnd/>
            <a:tailEnd/>
          </a:ln>
          <a:effectLst/>
        </p:spPr>
        <p:txBody>
          <a:bodyPr wrap="none" anchor="ctr"/>
          <a:lstStyle/>
          <a:p>
            <a:endParaRPr lang="en-US"/>
          </a:p>
        </p:txBody>
      </p:sp>
      <p:sp>
        <p:nvSpPr>
          <p:cNvPr id="1075217" name="Line 17"/>
          <p:cNvSpPr>
            <a:spLocks noChangeShapeType="1"/>
          </p:cNvSpPr>
          <p:nvPr/>
        </p:nvSpPr>
        <p:spPr bwMode="auto">
          <a:xfrm>
            <a:off x="2099733" y="4606925"/>
            <a:ext cx="186267" cy="433388"/>
          </a:xfrm>
          <a:prstGeom prst="line">
            <a:avLst/>
          </a:prstGeom>
          <a:noFill/>
          <a:ln w="12700">
            <a:solidFill>
              <a:schemeClr val="tx1"/>
            </a:solidFill>
            <a:round/>
            <a:headEnd/>
            <a:tailEnd/>
          </a:ln>
          <a:effectLst/>
        </p:spPr>
        <p:txBody>
          <a:bodyPr wrap="none" anchor="ctr"/>
          <a:lstStyle/>
          <a:p>
            <a:endParaRPr lang="en-US"/>
          </a:p>
        </p:txBody>
      </p:sp>
      <p:sp>
        <p:nvSpPr>
          <p:cNvPr id="1075218" name="Line 18"/>
          <p:cNvSpPr>
            <a:spLocks noChangeShapeType="1"/>
          </p:cNvSpPr>
          <p:nvPr/>
        </p:nvSpPr>
        <p:spPr bwMode="auto">
          <a:xfrm>
            <a:off x="1768135" y="4457700"/>
            <a:ext cx="59267" cy="211138"/>
          </a:xfrm>
          <a:prstGeom prst="line">
            <a:avLst/>
          </a:prstGeom>
          <a:noFill/>
          <a:ln w="12700">
            <a:solidFill>
              <a:schemeClr val="tx1"/>
            </a:solidFill>
            <a:round/>
            <a:headEnd/>
            <a:tailEnd/>
          </a:ln>
          <a:effectLst/>
        </p:spPr>
        <p:txBody>
          <a:bodyPr wrap="none" anchor="ctr"/>
          <a:lstStyle/>
          <a:p>
            <a:endParaRPr lang="en-US"/>
          </a:p>
        </p:txBody>
      </p:sp>
      <p:sp>
        <p:nvSpPr>
          <p:cNvPr id="1075219" name="Line 19"/>
          <p:cNvSpPr>
            <a:spLocks noChangeShapeType="1"/>
          </p:cNvSpPr>
          <p:nvPr/>
        </p:nvSpPr>
        <p:spPr bwMode="auto">
          <a:xfrm>
            <a:off x="2034835" y="4756175"/>
            <a:ext cx="122767" cy="284163"/>
          </a:xfrm>
          <a:prstGeom prst="line">
            <a:avLst/>
          </a:prstGeom>
          <a:noFill/>
          <a:ln w="12700">
            <a:solidFill>
              <a:schemeClr val="tx1"/>
            </a:solidFill>
            <a:round/>
            <a:headEnd/>
            <a:tailEnd/>
          </a:ln>
          <a:effectLst/>
        </p:spPr>
        <p:txBody>
          <a:bodyPr wrap="none" anchor="ctr"/>
          <a:lstStyle/>
          <a:p>
            <a:endParaRPr lang="en-US"/>
          </a:p>
        </p:txBody>
      </p:sp>
      <p:sp>
        <p:nvSpPr>
          <p:cNvPr id="1075220" name="Line 20"/>
          <p:cNvSpPr>
            <a:spLocks noChangeShapeType="1"/>
          </p:cNvSpPr>
          <p:nvPr/>
        </p:nvSpPr>
        <p:spPr bwMode="auto">
          <a:xfrm>
            <a:off x="2789769" y="2889250"/>
            <a:ext cx="256822" cy="731838"/>
          </a:xfrm>
          <a:prstGeom prst="line">
            <a:avLst/>
          </a:prstGeom>
          <a:noFill/>
          <a:ln w="12700">
            <a:solidFill>
              <a:schemeClr val="tx1"/>
            </a:solidFill>
            <a:round/>
            <a:headEnd/>
            <a:tailEnd/>
          </a:ln>
          <a:effectLst/>
        </p:spPr>
        <p:txBody>
          <a:bodyPr wrap="none" anchor="ctr"/>
          <a:lstStyle/>
          <a:p>
            <a:endParaRPr lang="en-US"/>
          </a:p>
        </p:txBody>
      </p:sp>
      <p:sp>
        <p:nvSpPr>
          <p:cNvPr id="1075221" name="Line 21"/>
          <p:cNvSpPr>
            <a:spLocks noChangeShapeType="1"/>
          </p:cNvSpPr>
          <p:nvPr/>
        </p:nvSpPr>
        <p:spPr bwMode="auto">
          <a:xfrm>
            <a:off x="1107723" y="3638553"/>
            <a:ext cx="186267" cy="582613"/>
          </a:xfrm>
          <a:prstGeom prst="line">
            <a:avLst/>
          </a:prstGeom>
          <a:noFill/>
          <a:ln w="12700">
            <a:solidFill>
              <a:schemeClr val="tx1"/>
            </a:solidFill>
            <a:round/>
            <a:headEnd/>
            <a:tailEnd/>
          </a:ln>
          <a:effectLst/>
        </p:spPr>
        <p:txBody>
          <a:bodyPr wrap="none" anchor="ctr"/>
          <a:lstStyle/>
          <a:p>
            <a:endParaRPr lang="en-US"/>
          </a:p>
        </p:txBody>
      </p:sp>
      <p:sp>
        <p:nvSpPr>
          <p:cNvPr id="1075222" name="Line 22"/>
          <p:cNvSpPr>
            <a:spLocks noChangeShapeType="1"/>
          </p:cNvSpPr>
          <p:nvPr/>
        </p:nvSpPr>
        <p:spPr bwMode="auto">
          <a:xfrm>
            <a:off x="2563989" y="4681538"/>
            <a:ext cx="190500" cy="508000"/>
          </a:xfrm>
          <a:prstGeom prst="line">
            <a:avLst/>
          </a:prstGeom>
          <a:noFill/>
          <a:ln w="12700">
            <a:solidFill>
              <a:schemeClr val="tx1"/>
            </a:solidFill>
            <a:round/>
            <a:headEnd/>
            <a:tailEnd/>
          </a:ln>
          <a:effectLst/>
        </p:spPr>
        <p:txBody>
          <a:bodyPr wrap="none" anchor="ctr"/>
          <a:lstStyle/>
          <a:p>
            <a:endParaRPr lang="en-US"/>
          </a:p>
        </p:txBody>
      </p:sp>
      <p:sp>
        <p:nvSpPr>
          <p:cNvPr id="1075223" name="Line 23"/>
          <p:cNvSpPr>
            <a:spLocks noChangeShapeType="1"/>
          </p:cNvSpPr>
          <p:nvPr/>
        </p:nvSpPr>
        <p:spPr bwMode="auto">
          <a:xfrm>
            <a:off x="3246967" y="5419750"/>
            <a:ext cx="122766" cy="360363"/>
          </a:xfrm>
          <a:prstGeom prst="line">
            <a:avLst/>
          </a:prstGeom>
          <a:noFill/>
          <a:ln w="12700">
            <a:solidFill>
              <a:schemeClr val="tx1"/>
            </a:solidFill>
            <a:round/>
            <a:headEnd/>
            <a:tailEnd/>
          </a:ln>
          <a:effectLst/>
        </p:spPr>
        <p:txBody>
          <a:bodyPr wrap="none" anchor="ctr"/>
          <a:lstStyle/>
          <a:p>
            <a:endParaRPr lang="en-US"/>
          </a:p>
        </p:txBody>
      </p:sp>
      <p:sp>
        <p:nvSpPr>
          <p:cNvPr id="1075224" name="Rectangle 24"/>
          <p:cNvSpPr>
            <a:spLocks noChangeArrowheads="1"/>
          </p:cNvSpPr>
          <p:nvPr/>
        </p:nvSpPr>
        <p:spPr bwMode="auto">
          <a:xfrm>
            <a:off x="2974635" y="5356249"/>
            <a:ext cx="858249" cy="366767"/>
          </a:xfrm>
          <a:prstGeom prst="rect">
            <a:avLst/>
          </a:prstGeom>
          <a:noFill/>
          <a:ln w="12700">
            <a:noFill/>
            <a:miter lim="800000"/>
            <a:headEnd/>
            <a:tailEnd/>
          </a:ln>
          <a:effectLst/>
        </p:spPr>
        <p:txBody>
          <a:bodyPr wrap="none" lIns="90488" tIns="44450" rIns="90488" bIns="44450">
            <a:spAutoFit/>
          </a:bodyPr>
          <a:lstStyle/>
          <a:p>
            <a:pPr algn="l" defTabSz="895350"/>
            <a:r>
              <a:rPr lang="en-US" sz="1800">
                <a:effectLst/>
                <a:latin typeface="Arial" charset="0"/>
              </a:rPr>
              <a:t>Runoff</a:t>
            </a:r>
            <a:endParaRPr lang="en-US" sz="2400">
              <a:effectLst/>
              <a:latin typeface="Arial" charset="0"/>
            </a:endParaRPr>
          </a:p>
        </p:txBody>
      </p:sp>
      <p:sp>
        <p:nvSpPr>
          <p:cNvPr id="1075225" name="Freeform 25"/>
          <p:cNvSpPr>
            <a:spLocks/>
          </p:cNvSpPr>
          <p:nvPr/>
        </p:nvSpPr>
        <p:spPr bwMode="auto">
          <a:xfrm>
            <a:off x="536222" y="5203850"/>
            <a:ext cx="3692878" cy="968375"/>
          </a:xfrm>
          <a:custGeom>
            <a:avLst/>
            <a:gdLst/>
            <a:ahLst/>
            <a:cxnLst>
              <a:cxn ang="0">
                <a:pos x="113" y="1099"/>
              </a:cxn>
              <a:cxn ang="0">
                <a:pos x="58" y="1001"/>
              </a:cxn>
              <a:cxn ang="0">
                <a:pos x="58" y="901"/>
              </a:cxn>
              <a:cxn ang="0">
                <a:pos x="58" y="802"/>
              </a:cxn>
              <a:cxn ang="0">
                <a:pos x="43" y="701"/>
              </a:cxn>
              <a:cxn ang="0">
                <a:pos x="28" y="586"/>
              </a:cxn>
              <a:cxn ang="0">
                <a:pos x="15" y="487"/>
              </a:cxn>
              <a:cxn ang="0">
                <a:pos x="15" y="386"/>
              </a:cxn>
              <a:cxn ang="0">
                <a:pos x="15" y="300"/>
              </a:cxn>
              <a:cxn ang="0">
                <a:pos x="0" y="200"/>
              </a:cxn>
              <a:cxn ang="0">
                <a:pos x="0" y="86"/>
              </a:cxn>
              <a:cxn ang="0">
                <a:pos x="43" y="15"/>
              </a:cxn>
              <a:cxn ang="0">
                <a:pos x="129" y="15"/>
              </a:cxn>
              <a:cxn ang="0">
                <a:pos x="215" y="0"/>
              </a:cxn>
              <a:cxn ang="0">
                <a:pos x="315" y="0"/>
              </a:cxn>
              <a:cxn ang="0">
                <a:pos x="415" y="15"/>
              </a:cxn>
              <a:cxn ang="0">
                <a:pos x="501" y="43"/>
              </a:cxn>
              <a:cxn ang="0">
                <a:pos x="587" y="71"/>
              </a:cxn>
              <a:cxn ang="0">
                <a:pos x="673" y="71"/>
              </a:cxn>
              <a:cxn ang="0">
                <a:pos x="744" y="114"/>
              </a:cxn>
              <a:cxn ang="0">
                <a:pos x="830" y="172"/>
              </a:cxn>
              <a:cxn ang="0">
                <a:pos x="902" y="243"/>
              </a:cxn>
              <a:cxn ang="0">
                <a:pos x="988" y="286"/>
              </a:cxn>
              <a:cxn ang="0">
                <a:pos x="1074" y="286"/>
              </a:cxn>
              <a:cxn ang="0">
                <a:pos x="1173" y="300"/>
              </a:cxn>
              <a:cxn ang="0">
                <a:pos x="1259" y="329"/>
              </a:cxn>
              <a:cxn ang="0">
                <a:pos x="1331" y="401"/>
              </a:cxn>
              <a:cxn ang="0">
                <a:pos x="1402" y="472"/>
              </a:cxn>
              <a:cxn ang="0">
                <a:pos x="1474" y="543"/>
              </a:cxn>
              <a:cxn ang="0">
                <a:pos x="1560" y="572"/>
              </a:cxn>
              <a:cxn ang="0">
                <a:pos x="1646" y="601"/>
              </a:cxn>
              <a:cxn ang="0">
                <a:pos x="1732" y="630"/>
              </a:cxn>
              <a:cxn ang="0">
                <a:pos x="1818" y="644"/>
              </a:cxn>
              <a:cxn ang="0">
                <a:pos x="1918" y="658"/>
              </a:cxn>
              <a:cxn ang="0">
                <a:pos x="2004" y="673"/>
              </a:cxn>
              <a:cxn ang="0">
                <a:pos x="2090" y="701"/>
              </a:cxn>
              <a:cxn ang="0">
                <a:pos x="2189" y="744"/>
              </a:cxn>
              <a:cxn ang="0">
                <a:pos x="2275" y="772"/>
              </a:cxn>
              <a:cxn ang="0">
                <a:pos x="2362" y="830"/>
              </a:cxn>
              <a:cxn ang="0">
                <a:pos x="2448" y="887"/>
              </a:cxn>
              <a:cxn ang="0">
                <a:pos x="2547" y="930"/>
              </a:cxn>
              <a:cxn ang="0">
                <a:pos x="2633" y="944"/>
              </a:cxn>
              <a:cxn ang="0">
                <a:pos x="2719" y="959"/>
              </a:cxn>
              <a:cxn ang="0">
                <a:pos x="2819" y="973"/>
              </a:cxn>
              <a:cxn ang="0">
                <a:pos x="2905" y="1001"/>
              </a:cxn>
              <a:cxn ang="0">
                <a:pos x="2991" y="1001"/>
              </a:cxn>
              <a:cxn ang="0">
                <a:pos x="3034" y="1073"/>
              </a:cxn>
              <a:cxn ang="0">
                <a:pos x="3034" y="1173"/>
              </a:cxn>
            </a:cxnLst>
            <a:rect l="0" t="0" r="r" b="b"/>
            <a:pathLst>
              <a:path w="3049" h="1217">
                <a:moveTo>
                  <a:pt x="113" y="1099"/>
                </a:moveTo>
                <a:lnTo>
                  <a:pt x="113" y="1099"/>
                </a:lnTo>
                <a:lnTo>
                  <a:pt x="71" y="1044"/>
                </a:lnTo>
                <a:lnTo>
                  <a:pt x="58" y="1001"/>
                </a:lnTo>
                <a:lnTo>
                  <a:pt x="58" y="944"/>
                </a:lnTo>
                <a:lnTo>
                  <a:pt x="58" y="901"/>
                </a:lnTo>
                <a:lnTo>
                  <a:pt x="58" y="858"/>
                </a:lnTo>
                <a:lnTo>
                  <a:pt x="58" y="802"/>
                </a:lnTo>
                <a:lnTo>
                  <a:pt x="43" y="759"/>
                </a:lnTo>
                <a:lnTo>
                  <a:pt x="43" y="701"/>
                </a:lnTo>
                <a:lnTo>
                  <a:pt x="28" y="644"/>
                </a:lnTo>
                <a:lnTo>
                  <a:pt x="28" y="586"/>
                </a:lnTo>
                <a:lnTo>
                  <a:pt x="15" y="543"/>
                </a:lnTo>
                <a:lnTo>
                  <a:pt x="15" y="487"/>
                </a:lnTo>
                <a:lnTo>
                  <a:pt x="15" y="444"/>
                </a:lnTo>
                <a:lnTo>
                  <a:pt x="15" y="386"/>
                </a:lnTo>
                <a:lnTo>
                  <a:pt x="15" y="343"/>
                </a:lnTo>
                <a:lnTo>
                  <a:pt x="15" y="300"/>
                </a:lnTo>
                <a:lnTo>
                  <a:pt x="0" y="243"/>
                </a:lnTo>
                <a:lnTo>
                  <a:pt x="0" y="200"/>
                </a:lnTo>
                <a:lnTo>
                  <a:pt x="0" y="143"/>
                </a:lnTo>
                <a:lnTo>
                  <a:pt x="0" y="86"/>
                </a:lnTo>
                <a:lnTo>
                  <a:pt x="0" y="43"/>
                </a:lnTo>
                <a:lnTo>
                  <a:pt x="43" y="15"/>
                </a:lnTo>
                <a:lnTo>
                  <a:pt x="86" y="15"/>
                </a:lnTo>
                <a:lnTo>
                  <a:pt x="129" y="15"/>
                </a:lnTo>
                <a:lnTo>
                  <a:pt x="172" y="0"/>
                </a:lnTo>
                <a:lnTo>
                  <a:pt x="215" y="0"/>
                </a:lnTo>
                <a:lnTo>
                  <a:pt x="258" y="0"/>
                </a:lnTo>
                <a:lnTo>
                  <a:pt x="315" y="0"/>
                </a:lnTo>
                <a:lnTo>
                  <a:pt x="358" y="0"/>
                </a:lnTo>
                <a:lnTo>
                  <a:pt x="415" y="15"/>
                </a:lnTo>
                <a:lnTo>
                  <a:pt x="458" y="15"/>
                </a:lnTo>
                <a:lnTo>
                  <a:pt x="501" y="43"/>
                </a:lnTo>
                <a:lnTo>
                  <a:pt x="544" y="58"/>
                </a:lnTo>
                <a:lnTo>
                  <a:pt x="587" y="71"/>
                </a:lnTo>
                <a:lnTo>
                  <a:pt x="630" y="71"/>
                </a:lnTo>
                <a:lnTo>
                  <a:pt x="673" y="71"/>
                </a:lnTo>
                <a:lnTo>
                  <a:pt x="716" y="71"/>
                </a:lnTo>
                <a:lnTo>
                  <a:pt x="744" y="114"/>
                </a:lnTo>
                <a:lnTo>
                  <a:pt x="787" y="143"/>
                </a:lnTo>
                <a:lnTo>
                  <a:pt x="830" y="172"/>
                </a:lnTo>
                <a:lnTo>
                  <a:pt x="873" y="200"/>
                </a:lnTo>
                <a:lnTo>
                  <a:pt x="902" y="243"/>
                </a:lnTo>
                <a:lnTo>
                  <a:pt x="945" y="272"/>
                </a:lnTo>
                <a:lnTo>
                  <a:pt x="988" y="286"/>
                </a:lnTo>
                <a:lnTo>
                  <a:pt x="1031" y="286"/>
                </a:lnTo>
                <a:lnTo>
                  <a:pt x="1074" y="286"/>
                </a:lnTo>
                <a:lnTo>
                  <a:pt x="1117" y="300"/>
                </a:lnTo>
                <a:lnTo>
                  <a:pt x="1173" y="300"/>
                </a:lnTo>
                <a:lnTo>
                  <a:pt x="1216" y="315"/>
                </a:lnTo>
                <a:lnTo>
                  <a:pt x="1259" y="329"/>
                </a:lnTo>
                <a:lnTo>
                  <a:pt x="1274" y="372"/>
                </a:lnTo>
                <a:lnTo>
                  <a:pt x="1331" y="401"/>
                </a:lnTo>
                <a:lnTo>
                  <a:pt x="1374" y="429"/>
                </a:lnTo>
                <a:lnTo>
                  <a:pt x="1402" y="472"/>
                </a:lnTo>
                <a:lnTo>
                  <a:pt x="1445" y="500"/>
                </a:lnTo>
                <a:lnTo>
                  <a:pt x="1474" y="543"/>
                </a:lnTo>
                <a:lnTo>
                  <a:pt x="1517" y="558"/>
                </a:lnTo>
                <a:lnTo>
                  <a:pt x="1560" y="572"/>
                </a:lnTo>
                <a:lnTo>
                  <a:pt x="1603" y="586"/>
                </a:lnTo>
                <a:lnTo>
                  <a:pt x="1646" y="601"/>
                </a:lnTo>
                <a:lnTo>
                  <a:pt x="1689" y="615"/>
                </a:lnTo>
                <a:lnTo>
                  <a:pt x="1732" y="630"/>
                </a:lnTo>
                <a:lnTo>
                  <a:pt x="1775" y="644"/>
                </a:lnTo>
                <a:lnTo>
                  <a:pt x="1818" y="644"/>
                </a:lnTo>
                <a:lnTo>
                  <a:pt x="1875" y="658"/>
                </a:lnTo>
                <a:lnTo>
                  <a:pt x="1918" y="658"/>
                </a:lnTo>
                <a:lnTo>
                  <a:pt x="1961" y="673"/>
                </a:lnTo>
                <a:lnTo>
                  <a:pt x="2004" y="673"/>
                </a:lnTo>
                <a:lnTo>
                  <a:pt x="2047" y="687"/>
                </a:lnTo>
                <a:lnTo>
                  <a:pt x="2090" y="701"/>
                </a:lnTo>
                <a:lnTo>
                  <a:pt x="2133" y="729"/>
                </a:lnTo>
                <a:lnTo>
                  <a:pt x="2189" y="744"/>
                </a:lnTo>
                <a:lnTo>
                  <a:pt x="2232" y="759"/>
                </a:lnTo>
                <a:lnTo>
                  <a:pt x="2275" y="772"/>
                </a:lnTo>
                <a:lnTo>
                  <a:pt x="2319" y="802"/>
                </a:lnTo>
                <a:lnTo>
                  <a:pt x="2362" y="830"/>
                </a:lnTo>
                <a:lnTo>
                  <a:pt x="2405" y="858"/>
                </a:lnTo>
                <a:lnTo>
                  <a:pt x="2448" y="887"/>
                </a:lnTo>
                <a:lnTo>
                  <a:pt x="2504" y="916"/>
                </a:lnTo>
                <a:lnTo>
                  <a:pt x="2547" y="930"/>
                </a:lnTo>
                <a:lnTo>
                  <a:pt x="2590" y="944"/>
                </a:lnTo>
                <a:lnTo>
                  <a:pt x="2633" y="944"/>
                </a:lnTo>
                <a:lnTo>
                  <a:pt x="2676" y="959"/>
                </a:lnTo>
                <a:lnTo>
                  <a:pt x="2719" y="959"/>
                </a:lnTo>
                <a:lnTo>
                  <a:pt x="2776" y="973"/>
                </a:lnTo>
                <a:lnTo>
                  <a:pt x="2819" y="973"/>
                </a:lnTo>
                <a:lnTo>
                  <a:pt x="2862" y="987"/>
                </a:lnTo>
                <a:lnTo>
                  <a:pt x="2905" y="1001"/>
                </a:lnTo>
                <a:lnTo>
                  <a:pt x="2948" y="1001"/>
                </a:lnTo>
                <a:lnTo>
                  <a:pt x="2991" y="1001"/>
                </a:lnTo>
                <a:lnTo>
                  <a:pt x="3034" y="1030"/>
                </a:lnTo>
                <a:lnTo>
                  <a:pt x="3034" y="1073"/>
                </a:lnTo>
                <a:lnTo>
                  <a:pt x="3034" y="1116"/>
                </a:lnTo>
                <a:lnTo>
                  <a:pt x="3034" y="1173"/>
                </a:lnTo>
                <a:lnTo>
                  <a:pt x="3048" y="1216"/>
                </a:lnTo>
              </a:path>
            </a:pathLst>
          </a:custGeom>
          <a:gradFill rotWithShape="0">
            <a:gsLst>
              <a:gs pos="0">
                <a:srgbClr val="D49E4A"/>
              </a:gs>
              <a:gs pos="100000">
                <a:srgbClr val="D49E4A">
                  <a:gamma/>
                  <a:shade val="29804"/>
                  <a:invGamma/>
                </a:srgbClr>
              </a:gs>
            </a:gsLst>
            <a:lin ang="18900000" scaled="1"/>
          </a:gradFill>
          <a:ln w="12700" cap="rnd" cmpd="sng">
            <a:solidFill>
              <a:schemeClr val="tx1"/>
            </a:solidFill>
            <a:prstDash val="solid"/>
            <a:round/>
            <a:headEnd type="none" w="med" len="med"/>
            <a:tailEnd type="none" w="med" len="med"/>
          </a:ln>
          <a:effectLst/>
        </p:spPr>
        <p:txBody>
          <a:bodyPr/>
          <a:lstStyle/>
          <a:p>
            <a:endParaRPr lang="en-US"/>
          </a:p>
        </p:txBody>
      </p:sp>
      <p:sp>
        <p:nvSpPr>
          <p:cNvPr id="1075226" name="Rectangle 26"/>
          <p:cNvSpPr>
            <a:spLocks noChangeArrowheads="1"/>
          </p:cNvSpPr>
          <p:nvPr/>
        </p:nvSpPr>
        <p:spPr bwMode="auto">
          <a:xfrm>
            <a:off x="536222" y="5432425"/>
            <a:ext cx="609600" cy="363538"/>
          </a:xfrm>
          <a:prstGeom prst="rect">
            <a:avLst/>
          </a:prstGeom>
          <a:noFill/>
          <a:ln w="12700">
            <a:noFill/>
            <a:miter lim="800000"/>
            <a:headEnd/>
            <a:tailEnd/>
          </a:ln>
          <a:effectLst/>
        </p:spPr>
        <p:txBody>
          <a:bodyPr lIns="90488" tIns="44450" rIns="90488" bIns="44450">
            <a:spAutoFit/>
          </a:bodyPr>
          <a:lstStyle/>
          <a:p>
            <a:pPr algn="l" defTabSz="895350"/>
            <a:r>
              <a:rPr lang="en-US" sz="1800">
                <a:effectLst/>
                <a:latin typeface="Arial" charset="0"/>
              </a:rPr>
              <a:t>Soil</a:t>
            </a:r>
          </a:p>
        </p:txBody>
      </p:sp>
      <p:sp>
        <p:nvSpPr>
          <p:cNvPr id="1075227" name="AutoShape 27"/>
          <p:cNvSpPr>
            <a:spLocks noChangeArrowheads="1"/>
          </p:cNvSpPr>
          <p:nvPr/>
        </p:nvSpPr>
        <p:spPr bwMode="auto">
          <a:xfrm rot="16200000" flipH="1">
            <a:off x="1741147" y="4998004"/>
            <a:ext cx="206375" cy="313267"/>
          </a:xfrm>
          <a:prstGeom prst="rightArrow">
            <a:avLst>
              <a:gd name="adj1" fmla="val 50000"/>
              <a:gd name="adj2" fmla="val 50005"/>
            </a:avLst>
          </a:prstGeom>
          <a:solidFill>
            <a:schemeClr val="tx2"/>
          </a:solidFill>
          <a:ln w="12700">
            <a:solidFill>
              <a:schemeClr val="tx1"/>
            </a:solidFill>
            <a:miter lim="800000"/>
            <a:headEnd/>
            <a:tailEnd/>
          </a:ln>
          <a:effectLst/>
        </p:spPr>
        <p:txBody>
          <a:bodyPr wrap="none" anchor="ctr"/>
          <a:lstStyle/>
          <a:p>
            <a:endParaRPr lang="en-US"/>
          </a:p>
        </p:txBody>
      </p:sp>
      <p:sp>
        <p:nvSpPr>
          <p:cNvPr id="1075228" name="Rectangle 28"/>
          <p:cNvSpPr>
            <a:spLocks noChangeArrowheads="1"/>
          </p:cNvSpPr>
          <p:nvPr/>
        </p:nvSpPr>
        <p:spPr bwMode="auto">
          <a:xfrm>
            <a:off x="1416758" y="5661025"/>
            <a:ext cx="1286933" cy="363538"/>
          </a:xfrm>
          <a:prstGeom prst="rect">
            <a:avLst/>
          </a:prstGeom>
          <a:noFill/>
          <a:ln w="12700">
            <a:noFill/>
            <a:miter lim="800000"/>
            <a:headEnd/>
            <a:tailEnd/>
          </a:ln>
          <a:effectLst/>
        </p:spPr>
        <p:txBody>
          <a:bodyPr lIns="90488" tIns="44450" rIns="90488" bIns="44450">
            <a:spAutoFit/>
          </a:bodyPr>
          <a:lstStyle/>
          <a:p>
            <a:pPr algn="l" defTabSz="895350"/>
            <a:r>
              <a:rPr lang="en-US" sz="1800">
                <a:effectLst/>
                <a:latin typeface="Arial" charset="0"/>
              </a:rPr>
              <a:t>Infiltration</a:t>
            </a:r>
            <a:endParaRPr lang="en-US" sz="2400">
              <a:effectLst/>
              <a:latin typeface="Arial" charset="0"/>
            </a:endParaRPr>
          </a:p>
        </p:txBody>
      </p:sp>
      <p:sp>
        <p:nvSpPr>
          <p:cNvPr id="42" name="TextBox 41"/>
          <p:cNvSpPr txBox="1"/>
          <p:nvPr/>
        </p:nvSpPr>
        <p:spPr>
          <a:xfrm>
            <a:off x="169334" y="152400"/>
            <a:ext cx="2280176" cy="369332"/>
          </a:xfrm>
          <a:prstGeom prst="rect">
            <a:avLst/>
          </a:prstGeom>
          <a:noFill/>
        </p:spPr>
        <p:txBody>
          <a:bodyPr wrap="none" rtlCol="0">
            <a:spAutoFit/>
          </a:bodyPr>
          <a:lstStyle/>
          <a:p>
            <a:pPr algn="l"/>
            <a:r>
              <a:rPr lang="en-US" dirty="0">
                <a:solidFill>
                  <a:schemeClr val="bg1">
                    <a:lumMod val="75000"/>
                  </a:schemeClr>
                </a:solidFill>
                <a:effectLst/>
                <a:latin typeface="+mj-lt"/>
              </a:rPr>
              <a:t>Why is soil important?</a:t>
            </a:r>
          </a:p>
        </p:txBody>
      </p:sp>
      <p:sp>
        <p:nvSpPr>
          <p:cNvPr id="45" name="TextBox 44"/>
          <p:cNvSpPr txBox="1"/>
          <p:nvPr/>
        </p:nvSpPr>
        <p:spPr>
          <a:xfrm>
            <a:off x="4572000" y="1600201"/>
            <a:ext cx="4874604" cy="4616648"/>
          </a:xfrm>
          <a:prstGeom prst="rect">
            <a:avLst/>
          </a:prstGeom>
          <a:noFill/>
        </p:spPr>
        <p:txBody>
          <a:bodyPr wrap="none" rtlCol="0">
            <a:spAutoFit/>
          </a:bodyPr>
          <a:lstStyle/>
          <a:p>
            <a:r>
              <a:rPr lang="en-US" sz="2000" b="1" dirty="0">
                <a:latin typeface="+mj-lt"/>
              </a:rPr>
              <a:t>Infiltration – water moves </a:t>
            </a:r>
            <a:r>
              <a:rPr lang="en-US" sz="2000" b="1" u="sng" dirty="0">
                <a:latin typeface="+mj-lt"/>
              </a:rPr>
              <a:t>into</a:t>
            </a:r>
            <a:r>
              <a:rPr lang="en-US" sz="2000" b="1" dirty="0">
                <a:latin typeface="+mj-lt"/>
              </a:rPr>
              <a:t> the soil</a:t>
            </a:r>
          </a:p>
          <a:p>
            <a:pPr algn="l">
              <a:buFont typeface="Arial" pitchFamily="34" charset="0"/>
              <a:buChar char="•"/>
            </a:pPr>
            <a:r>
              <a:rPr lang="en-US" sz="1800" b="1" dirty="0">
                <a:latin typeface="+mj-lt"/>
              </a:rPr>
              <a:t>Can be used by plants</a:t>
            </a:r>
          </a:p>
          <a:p>
            <a:pPr algn="l">
              <a:buFont typeface="Arial" pitchFamily="34" charset="0"/>
              <a:buChar char="•"/>
            </a:pPr>
            <a:r>
              <a:rPr lang="en-US" sz="1800" b="1" dirty="0">
                <a:latin typeface="+mj-lt"/>
              </a:rPr>
              <a:t>Can recharge groundwater</a:t>
            </a:r>
          </a:p>
          <a:p>
            <a:pPr algn="l">
              <a:buFont typeface="Arial" pitchFamily="34" charset="0"/>
              <a:buChar char="•"/>
            </a:pPr>
            <a:r>
              <a:rPr lang="en-US" sz="1800" b="1" dirty="0">
                <a:latin typeface="+mj-lt"/>
              </a:rPr>
              <a:t>Can be evaporated or transpired (cooling effect)</a:t>
            </a:r>
          </a:p>
          <a:p>
            <a:endParaRPr lang="en-US" sz="1800" b="1" dirty="0">
              <a:latin typeface="+mj-lt"/>
            </a:endParaRPr>
          </a:p>
          <a:p>
            <a:endParaRPr lang="en-US" sz="1800" b="1" dirty="0">
              <a:latin typeface="+mj-lt"/>
            </a:endParaRPr>
          </a:p>
          <a:p>
            <a:r>
              <a:rPr lang="en-US" sz="2000" b="1" dirty="0">
                <a:latin typeface="+mj-lt"/>
              </a:rPr>
              <a:t>Runoff – water moves </a:t>
            </a:r>
            <a:r>
              <a:rPr lang="en-US" sz="2000" b="1" u="sng" dirty="0">
                <a:latin typeface="+mj-lt"/>
              </a:rPr>
              <a:t>over</a:t>
            </a:r>
            <a:r>
              <a:rPr lang="en-US" sz="2000" b="1" dirty="0">
                <a:latin typeface="+mj-lt"/>
              </a:rPr>
              <a:t> soil surface</a:t>
            </a:r>
          </a:p>
          <a:p>
            <a:pPr algn="l">
              <a:buFont typeface="Arial" pitchFamily="34" charset="0"/>
              <a:buChar char="•"/>
            </a:pPr>
            <a:r>
              <a:rPr lang="en-US" sz="1800" b="1" dirty="0">
                <a:latin typeface="+mj-lt"/>
              </a:rPr>
              <a:t>Can erode soil</a:t>
            </a:r>
          </a:p>
          <a:p>
            <a:pPr algn="l">
              <a:buFont typeface="Arial" pitchFamily="34" charset="0"/>
              <a:buChar char="•"/>
            </a:pPr>
            <a:r>
              <a:rPr lang="en-US" sz="1800" b="1" dirty="0">
                <a:latin typeface="+mj-lt"/>
              </a:rPr>
              <a:t>Can pick up pollutants (oil, fertilizers, pesticides)</a:t>
            </a:r>
          </a:p>
          <a:p>
            <a:pPr algn="l">
              <a:buFont typeface="Arial" pitchFamily="34" charset="0"/>
              <a:buChar char="•"/>
            </a:pPr>
            <a:r>
              <a:rPr lang="en-US" sz="1800" b="1" dirty="0">
                <a:latin typeface="+mj-lt"/>
              </a:rPr>
              <a:t>Can end up in sewer system or in surface water</a:t>
            </a:r>
          </a:p>
          <a:p>
            <a:pPr algn="l">
              <a:buFont typeface="Arial" pitchFamily="34" charset="0"/>
              <a:buChar char="•"/>
            </a:pPr>
            <a:endParaRPr lang="en-US" sz="1800" b="1" dirty="0">
              <a:latin typeface="+mj-lt"/>
            </a:endParaRPr>
          </a:p>
          <a:p>
            <a:pPr algn="l">
              <a:buFont typeface="Arial" pitchFamily="34" charset="0"/>
              <a:buChar char="•"/>
            </a:pPr>
            <a:endParaRPr lang="en-US" sz="1800" b="1" dirty="0">
              <a:latin typeface="+mj-lt"/>
            </a:endParaRPr>
          </a:p>
          <a:p>
            <a:pPr algn="l"/>
            <a:r>
              <a:rPr lang="en-US" sz="2000" b="1" dirty="0">
                <a:latin typeface="+mj-lt"/>
              </a:rPr>
              <a:t>	Important factors</a:t>
            </a:r>
          </a:p>
          <a:p>
            <a:pPr algn="l">
              <a:buFont typeface="Arial" pitchFamily="34" charset="0"/>
              <a:buChar char="•"/>
            </a:pPr>
            <a:r>
              <a:rPr lang="en-US" sz="1800" b="1" dirty="0">
                <a:latin typeface="+mj-lt"/>
              </a:rPr>
              <a:t>Rainfall rate</a:t>
            </a:r>
          </a:p>
          <a:p>
            <a:pPr algn="l">
              <a:buFont typeface="Arial" pitchFamily="34" charset="0"/>
              <a:buChar char="•"/>
            </a:pPr>
            <a:r>
              <a:rPr lang="en-US" sz="1800" b="1" dirty="0">
                <a:latin typeface="+mj-lt"/>
              </a:rPr>
              <a:t>Slope</a:t>
            </a:r>
          </a:p>
          <a:p>
            <a:pPr algn="l">
              <a:buFont typeface="Arial" pitchFamily="34" charset="0"/>
              <a:buChar char="•"/>
            </a:pPr>
            <a:r>
              <a:rPr lang="en-US" sz="1800" b="1" dirty="0">
                <a:latin typeface="+mj-lt"/>
              </a:rPr>
              <a:t>Soil conditions</a:t>
            </a:r>
          </a:p>
        </p:txBody>
      </p:sp>
    </p:spTree>
    <p:extLst>
      <p:ext uri="{BB962C8B-B14F-4D97-AF65-F5344CB8AC3E}">
        <p14:creationId xmlns:p14="http://schemas.microsoft.com/office/powerpoint/2010/main" val="3603819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75205"/>
                                        </p:tgtEl>
                                      </p:cBhvr>
                                    </p:animEffect>
                                    <p:animScale>
                                      <p:cBhvr>
                                        <p:cTn id="7" dur="250" autoRev="1" fill="hold"/>
                                        <p:tgtEl>
                                          <p:spTgt spid="1075205"/>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500" tmFilter="0, 0; .2, .5; .8, .5; 1, 0"/>
                                        <p:tgtEl>
                                          <p:spTgt spid="1075220"/>
                                        </p:tgtEl>
                                      </p:cBhvr>
                                    </p:animEffect>
                                    <p:animScale>
                                      <p:cBhvr>
                                        <p:cTn id="10" dur="250" autoRev="1" fill="hold"/>
                                        <p:tgtEl>
                                          <p:spTgt spid="1075220"/>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500" tmFilter="0, 0; .2, .5; .8, .5; 1, 0"/>
                                        <p:tgtEl>
                                          <p:spTgt spid="1075213"/>
                                        </p:tgtEl>
                                      </p:cBhvr>
                                    </p:animEffect>
                                    <p:animScale>
                                      <p:cBhvr>
                                        <p:cTn id="13" dur="250" autoRev="1" fill="hold"/>
                                        <p:tgtEl>
                                          <p:spTgt spid="1075213"/>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500" tmFilter="0, 0; .2, .5; .8, .5; 1, 0"/>
                                        <p:tgtEl>
                                          <p:spTgt spid="1075214"/>
                                        </p:tgtEl>
                                      </p:cBhvr>
                                    </p:animEffect>
                                    <p:animScale>
                                      <p:cBhvr>
                                        <p:cTn id="16" dur="250" autoRev="1" fill="hold"/>
                                        <p:tgtEl>
                                          <p:spTgt spid="1075214"/>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500" tmFilter="0, 0; .2, .5; .8, .5; 1, 0"/>
                                        <p:tgtEl>
                                          <p:spTgt spid="1075215"/>
                                        </p:tgtEl>
                                      </p:cBhvr>
                                    </p:animEffect>
                                    <p:animScale>
                                      <p:cBhvr>
                                        <p:cTn id="19" dur="250" autoRev="1" fill="hold"/>
                                        <p:tgtEl>
                                          <p:spTgt spid="1075215"/>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500" tmFilter="0, 0; .2, .5; .8, .5; 1, 0"/>
                                        <p:tgtEl>
                                          <p:spTgt spid="1075221"/>
                                        </p:tgtEl>
                                      </p:cBhvr>
                                    </p:animEffect>
                                    <p:animScale>
                                      <p:cBhvr>
                                        <p:cTn id="22" dur="250" autoRev="1" fill="hold"/>
                                        <p:tgtEl>
                                          <p:spTgt spid="1075221"/>
                                        </p:tgtEl>
                                      </p:cBhvr>
                                      <p:by x="105000" y="105000"/>
                                    </p:animScale>
                                  </p:childTnLst>
                                </p:cTn>
                              </p:par>
                              <p:par>
                                <p:cTn id="23" presetID="26" presetClass="emph" presetSubtype="0" repeatCount="indefinite" fill="hold" grpId="0" nodeType="withEffect">
                                  <p:stCondLst>
                                    <p:cond delay="0"/>
                                  </p:stCondLst>
                                  <p:childTnLst>
                                    <p:animEffect transition="out" filter="fade">
                                      <p:cBhvr>
                                        <p:cTn id="24" dur="500" tmFilter="0, 0; .2, .5; .8, .5; 1, 0"/>
                                        <p:tgtEl>
                                          <p:spTgt spid="1075206"/>
                                        </p:tgtEl>
                                      </p:cBhvr>
                                    </p:animEffect>
                                    <p:animScale>
                                      <p:cBhvr>
                                        <p:cTn id="25" dur="250" autoRev="1" fill="hold"/>
                                        <p:tgtEl>
                                          <p:spTgt spid="1075206"/>
                                        </p:tgtEl>
                                      </p:cBhvr>
                                      <p:by x="105000" y="105000"/>
                                    </p:animScale>
                                  </p:childTnLst>
                                </p:cTn>
                              </p:par>
                              <p:par>
                                <p:cTn id="26" presetID="26" presetClass="emph" presetSubtype="0" repeatCount="indefinite" fill="hold" grpId="0" nodeType="withEffect">
                                  <p:stCondLst>
                                    <p:cond delay="0"/>
                                  </p:stCondLst>
                                  <p:childTnLst>
                                    <p:animEffect transition="out" filter="fade">
                                      <p:cBhvr>
                                        <p:cTn id="27" dur="500" tmFilter="0, 0; .2, .5; .8, .5; 1, 0"/>
                                        <p:tgtEl>
                                          <p:spTgt spid="1075212"/>
                                        </p:tgtEl>
                                      </p:cBhvr>
                                    </p:animEffect>
                                    <p:animScale>
                                      <p:cBhvr>
                                        <p:cTn id="28" dur="250" autoRev="1" fill="hold"/>
                                        <p:tgtEl>
                                          <p:spTgt spid="1075212"/>
                                        </p:tgtEl>
                                      </p:cBhvr>
                                      <p:by x="105000" y="105000"/>
                                    </p:animScale>
                                  </p:childTnLst>
                                </p:cTn>
                              </p:par>
                              <p:par>
                                <p:cTn id="29" presetID="26" presetClass="emph" presetSubtype="0" repeatCount="indefinite" fill="hold" grpId="0" nodeType="withEffect">
                                  <p:stCondLst>
                                    <p:cond delay="0"/>
                                  </p:stCondLst>
                                  <p:childTnLst>
                                    <p:animEffect transition="out" filter="fade">
                                      <p:cBhvr>
                                        <p:cTn id="30" dur="500" tmFilter="0, 0; .2, .5; .8, .5; 1, 0"/>
                                        <p:tgtEl>
                                          <p:spTgt spid="1075211"/>
                                        </p:tgtEl>
                                      </p:cBhvr>
                                    </p:animEffect>
                                    <p:animScale>
                                      <p:cBhvr>
                                        <p:cTn id="31" dur="250" autoRev="1" fill="hold"/>
                                        <p:tgtEl>
                                          <p:spTgt spid="1075211"/>
                                        </p:tgtEl>
                                      </p:cBhvr>
                                      <p:by x="105000" y="105000"/>
                                    </p:animScale>
                                  </p:childTnLst>
                                </p:cTn>
                              </p:par>
                              <p:par>
                                <p:cTn id="32" presetID="26" presetClass="emph" presetSubtype="0" repeatCount="indefinite" fill="hold" grpId="0" nodeType="withEffect">
                                  <p:stCondLst>
                                    <p:cond delay="0"/>
                                  </p:stCondLst>
                                  <p:childTnLst>
                                    <p:animEffect transition="out" filter="fade">
                                      <p:cBhvr>
                                        <p:cTn id="33" dur="500" tmFilter="0, 0; .2, .5; .8, .5; 1, 0"/>
                                        <p:tgtEl>
                                          <p:spTgt spid="1075207"/>
                                        </p:tgtEl>
                                      </p:cBhvr>
                                    </p:animEffect>
                                    <p:animScale>
                                      <p:cBhvr>
                                        <p:cTn id="34" dur="250" autoRev="1" fill="hold"/>
                                        <p:tgtEl>
                                          <p:spTgt spid="1075207"/>
                                        </p:tgtEl>
                                      </p:cBhvr>
                                      <p:by x="105000" y="105000"/>
                                    </p:animScale>
                                  </p:childTnLst>
                                </p:cTn>
                              </p:par>
                              <p:par>
                                <p:cTn id="35" presetID="26" presetClass="emph" presetSubtype="0" repeatCount="indefinite" fill="hold" grpId="0" nodeType="withEffect">
                                  <p:stCondLst>
                                    <p:cond delay="0"/>
                                  </p:stCondLst>
                                  <p:childTnLst>
                                    <p:animEffect transition="out" filter="fade">
                                      <p:cBhvr>
                                        <p:cTn id="36" dur="500" tmFilter="0, 0; .2, .5; .8, .5; 1, 0"/>
                                        <p:tgtEl>
                                          <p:spTgt spid="1075218"/>
                                        </p:tgtEl>
                                      </p:cBhvr>
                                    </p:animEffect>
                                    <p:animScale>
                                      <p:cBhvr>
                                        <p:cTn id="37" dur="250" autoRev="1" fill="hold"/>
                                        <p:tgtEl>
                                          <p:spTgt spid="1075218"/>
                                        </p:tgtEl>
                                      </p:cBhvr>
                                      <p:by x="105000" y="105000"/>
                                    </p:animScale>
                                  </p:childTnLst>
                                </p:cTn>
                              </p:par>
                              <p:par>
                                <p:cTn id="38" presetID="26" presetClass="emph" presetSubtype="0" repeatCount="indefinite" fill="hold" grpId="0" nodeType="withEffect">
                                  <p:stCondLst>
                                    <p:cond delay="0"/>
                                  </p:stCondLst>
                                  <p:childTnLst>
                                    <p:animEffect transition="out" filter="fade">
                                      <p:cBhvr>
                                        <p:cTn id="39" dur="500" tmFilter="0, 0; .2, .5; .8, .5; 1, 0"/>
                                        <p:tgtEl>
                                          <p:spTgt spid="1075209"/>
                                        </p:tgtEl>
                                      </p:cBhvr>
                                    </p:animEffect>
                                    <p:animScale>
                                      <p:cBhvr>
                                        <p:cTn id="40" dur="250" autoRev="1" fill="hold"/>
                                        <p:tgtEl>
                                          <p:spTgt spid="1075209"/>
                                        </p:tgtEl>
                                      </p:cBhvr>
                                      <p:by x="105000" y="105000"/>
                                    </p:animScale>
                                  </p:childTnLst>
                                </p:cTn>
                              </p:par>
                              <p:par>
                                <p:cTn id="41" presetID="26" presetClass="emph" presetSubtype="0" repeatCount="indefinite" fill="hold" grpId="0" nodeType="withEffect">
                                  <p:stCondLst>
                                    <p:cond delay="0"/>
                                  </p:stCondLst>
                                  <p:childTnLst>
                                    <p:animEffect transition="out" filter="fade">
                                      <p:cBhvr>
                                        <p:cTn id="42" dur="500" tmFilter="0, 0; .2, .5; .8, .5; 1, 0"/>
                                        <p:tgtEl>
                                          <p:spTgt spid="1075208"/>
                                        </p:tgtEl>
                                      </p:cBhvr>
                                    </p:animEffect>
                                    <p:animScale>
                                      <p:cBhvr>
                                        <p:cTn id="43" dur="250" autoRev="1" fill="hold"/>
                                        <p:tgtEl>
                                          <p:spTgt spid="1075208"/>
                                        </p:tgtEl>
                                      </p:cBhvr>
                                      <p:by x="105000" y="105000"/>
                                    </p:animScale>
                                  </p:childTnLst>
                                </p:cTn>
                              </p:par>
                              <p:par>
                                <p:cTn id="44" presetID="26" presetClass="emph" presetSubtype="0" repeatCount="indefinite" fill="hold" grpId="0" nodeType="withEffect">
                                  <p:stCondLst>
                                    <p:cond delay="0"/>
                                  </p:stCondLst>
                                  <p:childTnLst>
                                    <p:animEffect transition="out" filter="fade">
                                      <p:cBhvr>
                                        <p:cTn id="45" dur="500" tmFilter="0, 0; .2, .5; .8, .5; 1, 0"/>
                                        <p:tgtEl>
                                          <p:spTgt spid="1075219"/>
                                        </p:tgtEl>
                                      </p:cBhvr>
                                    </p:animEffect>
                                    <p:animScale>
                                      <p:cBhvr>
                                        <p:cTn id="46" dur="250" autoRev="1" fill="hold"/>
                                        <p:tgtEl>
                                          <p:spTgt spid="1075219"/>
                                        </p:tgtEl>
                                      </p:cBhvr>
                                      <p:by x="105000" y="105000"/>
                                    </p:animScale>
                                  </p:childTnLst>
                                </p:cTn>
                              </p:par>
                              <p:par>
                                <p:cTn id="47" presetID="26" presetClass="emph" presetSubtype="0" repeatCount="indefinite" fill="hold" grpId="0" nodeType="withEffect">
                                  <p:stCondLst>
                                    <p:cond delay="0"/>
                                  </p:stCondLst>
                                  <p:childTnLst>
                                    <p:animEffect transition="out" filter="fade">
                                      <p:cBhvr>
                                        <p:cTn id="48" dur="500" tmFilter="0, 0; .2, .5; .8, .5; 1, 0"/>
                                        <p:tgtEl>
                                          <p:spTgt spid="1075217"/>
                                        </p:tgtEl>
                                      </p:cBhvr>
                                    </p:animEffect>
                                    <p:animScale>
                                      <p:cBhvr>
                                        <p:cTn id="49" dur="250" autoRev="1" fill="hold"/>
                                        <p:tgtEl>
                                          <p:spTgt spid="1075217"/>
                                        </p:tgtEl>
                                      </p:cBhvr>
                                      <p:by x="105000" y="105000"/>
                                    </p:animScale>
                                  </p:childTnLst>
                                </p:cTn>
                              </p:par>
                              <p:par>
                                <p:cTn id="50" presetID="26" presetClass="emph" presetSubtype="0" repeatCount="indefinite" fill="hold" grpId="0" nodeType="withEffect">
                                  <p:stCondLst>
                                    <p:cond delay="0"/>
                                  </p:stCondLst>
                                  <p:childTnLst>
                                    <p:animEffect transition="out" filter="fade">
                                      <p:cBhvr>
                                        <p:cTn id="51" dur="500" tmFilter="0, 0; .2, .5; .8, .5; 1, 0"/>
                                        <p:tgtEl>
                                          <p:spTgt spid="1075216"/>
                                        </p:tgtEl>
                                      </p:cBhvr>
                                    </p:animEffect>
                                    <p:animScale>
                                      <p:cBhvr>
                                        <p:cTn id="52" dur="250" autoRev="1" fill="hold"/>
                                        <p:tgtEl>
                                          <p:spTgt spid="1075216"/>
                                        </p:tgtEl>
                                      </p:cBhvr>
                                      <p:by x="105000" y="105000"/>
                                    </p:animScale>
                                  </p:childTnLst>
                                </p:cTn>
                              </p:par>
                              <p:par>
                                <p:cTn id="53" presetID="26" presetClass="emph" presetSubtype="0" repeatCount="indefinite" fill="hold" grpId="0" nodeType="withEffect">
                                  <p:stCondLst>
                                    <p:cond delay="0"/>
                                  </p:stCondLst>
                                  <p:childTnLst>
                                    <p:animEffect transition="out" filter="fade">
                                      <p:cBhvr>
                                        <p:cTn id="54" dur="500" tmFilter="0, 0; .2, .5; .8, .5; 1, 0"/>
                                        <p:tgtEl>
                                          <p:spTgt spid="1075222"/>
                                        </p:tgtEl>
                                      </p:cBhvr>
                                    </p:animEffect>
                                    <p:animScale>
                                      <p:cBhvr>
                                        <p:cTn id="55" dur="250" autoRev="1" fill="hold"/>
                                        <p:tgtEl>
                                          <p:spTgt spid="1075222"/>
                                        </p:tgtEl>
                                      </p:cBhvr>
                                      <p:by x="105000" y="105000"/>
                                    </p:animScale>
                                  </p:childTnLst>
                                </p:cTn>
                              </p:par>
                              <p:par>
                                <p:cTn id="56" presetID="42" presetClass="path" presetSubtype="0" repeatCount="indefinite" accel="50000" decel="50000" fill="hold" grpId="0" nodeType="withEffect">
                                  <p:stCondLst>
                                    <p:cond delay="500"/>
                                  </p:stCondLst>
                                  <p:childTnLst>
                                    <p:animMotion origin="layout" path="M -3.10302E-6 -3.7037E-7 L -0.00092 0.12732 " pathEditMode="relative" rAng="0" ptsTypes="AA">
                                      <p:cBhvr>
                                        <p:cTn id="57" dur="2000" fill="hold"/>
                                        <p:tgtEl>
                                          <p:spTgt spid="1075227"/>
                                        </p:tgtEl>
                                        <p:attrNameLst>
                                          <p:attrName>ppt_x</p:attrName>
                                          <p:attrName>ppt_y</p:attrName>
                                        </p:attrNameLst>
                                      </p:cBhvr>
                                      <p:rCtr x="0" y="64"/>
                                    </p:animMotion>
                                  </p:childTnLst>
                                </p:cTn>
                              </p:par>
                              <p:par>
                                <p:cTn id="58" presetID="63" presetClass="path" presetSubtype="0" repeatCount="indefinite" accel="50000" decel="50000" fill="hold" grpId="0" nodeType="withEffect">
                                  <p:stCondLst>
                                    <p:cond delay="500"/>
                                  </p:stCondLst>
                                  <p:childTnLst>
                                    <p:animMotion origin="layout" path="M 1.10426E-6 -1.85185E-6 L 0.11027 0.04398 " pathEditMode="relative" rAng="0" ptsTypes="AA">
                                      <p:cBhvr>
                                        <p:cTn id="59" dur="2000" fill="hold"/>
                                        <p:tgtEl>
                                          <p:spTgt spid="1075204"/>
                                        </p:tgtEl>
                                        <p:attrNameLst>
                                          <p:attrName>ppt_x</p:attrName>
                                          <p:attrName>ppt_y</p:attrName>
                                        </p:attrNameLst>
                                      </p:cBhvr>
                                      <p:rCtr x="55" y="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04" grpId="0" animBg="1"/>
      <p:bldP spid="1075205" grpId="0" animBg="1"/>
      <p:bldP spid="1075206" grpId="0" animBg="1"/>
      <p:bldP spid="1075207" grpId="0" animBg="1"/>
      <p:bldP spid="1075208" grpId="0" animBg="1"/>
      <p:bldP spid="1075209" grpId="0" animBg="1"/>
      <p:bldP spid="1075211" grpId="0" animBg="1"/>
      <p:bldP spid="1075212" grpId="0" animBg="1"/>
      <p:bldP spid="1075213" grpId="0" animBg="1"/>
      <p:bldP spid="1075214" grpId="0" animBg="1"/>
      <p:bldP spid="1075215" grpId="0" animBg="1"/>
      <p:bldP spid="1075216" grpId="0" animBg="1"/>
      <p:bldP spid="1075217" grpId="0" animBg="1"/>
      <p:bldP spid="1075218" grpId="0" animBg="1"/>
      <p:bldP spid="1075219" grpId="0" animBg="1"/>
      <p:bldP spid="1075220" grpId="0" animBg="1"/>
      <p:bldP spid="1075221" grpId="0" animBg="1"/>
      <p:bldP spid="1075222" grpId="0" animBg="1"/>
      <p:bldP spid="10752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noChangeArrowheads="1"/>
          </p:cNvSpPr>
          <p:nvPr>
            <p:ph type="title"/>
          </p:nvPr>
        </p:nvSpPr>
        <p:spPr>
          <a:xfrm>
            <a:off x="304802" y="457200"/>
            <a:ext cx="1964267" cy="609600"/>
          </a:xfrm>
          <a:noFill/>
          <a:ln/>
          <a:effectLst>
            <a:outerShdw dist="35921" dir="2700000" algn="ctr" rotWithShape="0">
              <a:schemeClr val="bg2"/>
            </a:outerShdw>
          </a:effectLst>
        </p:spPr>
        <p:txBody>
          <a:bodyPr lIns="90488" tIns="44450" rIns="90488" bIns="44450">
            <a:normAutofit fontScale="90000"/>
          </a:bodyPr>
          <a:lstStyle/>
          <a:p>
            <a:pPr defTabSz="895350"/>
            <a:r>
              <a:rPr lang="en-US" sz="2400" dirty="0">
                <a:solidFill>
                  <a:srgbClr val="008000"/>
                </a:solidFill>
                <a:effectLst>
                  <a:outerShdw blurRad="38100" dist="38100" dir="2700000" algn="tl">
                    <a:srgbClr val="000000">
                      <a:alpha val="43137"/>
                    </a:srgbClr>
                  </a:outerShdw>
                </a:effectLst>
              </a:rPr>
              <a:t>Soil Function…</a:t>
            </a:r>
            <a:endParaRPr lang="en-US" sz="2400" dirty="0">
              <a:effectLst>
                <a:outerShdw blurRad="38100" dist="38100" dir="2700000" algn="tl">
                  <a:srgbClr val="000000">
                    <a:alpha val="43137"/>
                  </a:srgbClr>
                </a:outerShdw>
              </a:effectLst>
            </a:endParaRPr>
          </a:p>
        </p:txBody>
      </p:sp>
      <p:sp>
        <p:nvSpPr>
          <p:cNvPr id="1075203" name="Rectangle 3"/>
          <p:cNvSpPr>
            <a:spLocks noGrp="1" noChangeArrowheads="1"/>
          </p:cNvSpPr>
          <p:nvPr>
            <p:ph idx="1"/>
          </p:nvPr>
        </p:nvSpPr>
        <p:spPr>
          <a:xfrm>
            <a:off x="5520267" y="1143000"/>
            <a:ext cx="2573867" cy="609600"/>
          </a:xfrm>
          <a:noFill/>
          <a:ln/>
        </p:spPr>
        <p:txBody>
          <a:bodyPr lIns="90488" tIns="44450" rIns="90488" bIns="44450">
            <a:normAutofit fontScale="70000" lnSpcReduction="20000"/>
          </a:bodyPr>
          <a:lstStyle/>
          <a:p>
            <a:pPr marL="336550" indent="-336550" defTabSz="895350">
              <a:buNone/>
            </a:pPr>
            <a:r>
              <a:rPr lang="en-US" sz="2800" b="1" dirty="0"/>
              <a:t>Nutrient cycling</a:t>
            </a:r>
          </a:p>
          <a:p>
            <a:pPr marL="336550" indent="-336550" defTabSz="895350">
              <a:buNone/>
            </a:pPr>
            <a:r>
              <a:rPr lang="en-US" sz="2400" b="1" dirty="0"/>
              <a:t>		</a:t>
            </a:r>
          </a:p>
        </p:txBody>
      </p:sp>
      <p:pic>
        <p:nvPicPr>
          <p:cNvPr id="1075229" name="Picture 29" descr="1_9c"/>
          <p:cNvPicPr>
            <a:picLocks noChangeAspect="1" noChangeArrowheads="1"/>
          </p:cNvPicPr>
          <p:nvPr/>
        </p:nvPicPr>
        <p:blipFill>
          <a:blip r:embed="rId3" cstate="screen"/>
          <a:srcRect/>
          <a:stretch>
            <a:fillRect/>
          </a:stretch>
        </p:blipFill>
        <p:spPr bwMode="auto">
          <a:xfrm>
            <a:off x="372535" y="2209800"/>
            <a:ext cx="4011898" cy="3200400"/>
          </a:xfrm>
          <a:prstGeom prst="rect">
            <a:avLst/>
          </a:prstGeom>
          <a:noFill/>
        </p:spPr>
      </p:pic>
      <p:sp>
        <p:nvSpPr>
          <p:cNvPr id="1075230" name="AutoShape 30"/>
          <p:cNvSpPr>
            <a:spLocks noChangeArrowheads="1"/>
          </p:cNvSpPr>
          <p:nvPr/>
        </p:nvSpPr>
        <p:spPr bwMode="auto">
          <a:xfrm rot="16200000" flipH="1">
            <a:off x="2110669" y="3384202"/>
            <a:ext cx="361950" cy="451556"/>
          </a:xfrm>
          <a:prstGeom prst="rightArrow">
            <a:avLst>
              <a:gd name="adj1" fmla="val 50000"/>
              <a:gd name="adj2" fmla="val 50005"/>
            </a:avLst>
          </a:prstGeom>
          <a:solidFill>
            <a:schemeClr val="accent1"/>
          </a:solidFill>
          <a:ln w="12700">
            <a:solidFill>
              <a:schemeClr val="tx1"/>
            </a:solidFill>
            <a:miter lim="800000"/>
            <a:headEnd/>
            <a:tailEnd/>
          </a:ln>
          <a:effectLst/>
        </p:spPr>
        <p:txBody>
          <a:bodyPr wrap="none" anchor="ctr"/>
          <a:lstStyle/>
          <a:p>
            <a:endParaRPr lang="en-US"/>
          </a:p>
        </p:txBody>
      </p:sp>
      <p:sp>
        <p:nvSpPr>
          <p:cNvPr id="1075231" name="Rectangle 31"/>
          <p:cNvSpPr>
            <a:spLocks noChangeArrowheads="1"/>
          </p:cNvSpPr>
          <p:nvPr/>
        </p:nvSpPr>
        <p:spPr bwMode="auto">
          <a:xfrm>
            <a:off x="1320813" y="2743201"/>
            <a:ext cx="2285883" cy="643766"/>
          </a:xfrm>
          <a:prstGeom prst="rect">
            <a:avLst/>
          </a:prstGeom>
          <a:noFill/>
          <a:ln w="12700">
            <a:noFill/>
            <a:miter lim="800000"/>
            <a:headEnd/>
            <a:tailEnd/>
          </a:ln>
          <a:effectLst/>
        </p:spPr>
        <p:txBody>
          <a:bodyPr wrap="none" lIns="90488" tIns="44450" rIns="90488" bIns="44450">
            <a:spAutoFit/>
          </a:bodyPr>
          <a:lstStyle/>
          <a:p>
            <a:pPr defTabSz="895350"/>
            <a:r>
              <a:rPr lang="en-US" sz="1800" dirty="0">
                <a:solidFill>
                  <a:srgbClr val="FFFF66"/>
                </a:solidFill>
                <a:effectLst/>
                <a:latin typeface="Arial" charset="0"/>
              </a:rPr>
              <a:t>Organic &amp; Inorganic </a:t>
            </a:r>
          </a:p>
          <a:p>
            <a:pPr defTabSz="895350"/>
            <a:r>
              <a:rPr lang="en-US" sz="1800" dirty="0">
                <a:solidFill>
                  <a:srgbClr val="FFFF66"/>
                </a:solidFill>
                <a:effectLst/>
                <a:latin typeface="Arial" charset="0"/>
              </a:rPr>
              <a:t>materials</a:t>
            </a:r>
            <a:endParaRPr lang="en-US" sz="1800" dirty="0">
              <a:effectLst/>
              <a:latin typeface="Arial" charset="0"/>
            </a:endParaRPr>
          </a:p>
        </p:txBody>
      </p:sp>
      <p:grpSp>
        <p:nvGrpSpPr>
          <p:cNvPr id="2" name="Group 33"/>
          <p:cNvGrpSpPr>
            <a:grpSpLocks/>
          </p:cNvGrpSpPr>
          <p:nvPr/>
        </p:nvGrpSpPr>
        <p:grpSpPr bwMode="auto">
          <a:xfrm>
            <a:off x="508686" y="3962423"/>
            <a:ext cx="3553335" cy="1052513"/>
            <a:chOff x="-1280" y="1813"/>
            <a:chExt cx="2517" cy="663"/>
          </a:xfrm>
        </p:grpSpPr>
        <p:sp>
          <p:nvSpPr>
            <p:cNvPr id="1075234" name="Rectangle 34"/>
            <p:cNvSpPr>
              <a:spLocks noChangeArrowheads="1"/>
            </p:cNvSpPr>
            <p:nvPr/>
          </p:nvSpPr>
          <p:spPr bwMode="auto">
            <a:xfrm>
              <a:off x="-273" y="1813"/>
              <a:ext cx="575" cy="231"/>
            </a:xfrm>
            <a:prstGeom prst="rect">
              <a:avLst/>
            </a:prstGeom>
            <a:noFill/>
            <a:ln w="12700">
              <a:noFill/>
              <a:miter lim="800000"/>
              <a:headEnd/>
              <a:tailEnd/>
            </a:ln>
            <a:effectLst/>
          </p:spPr>
          <p:txBody>
            <a:bodyPr wrap="none" lIns="90488" tIns="44450" rIns="90488" bIns="44450">
              <a:spAutoFit/>
            </a:bodyPr>
            <a:lstStyle/>
            <a:p>
              <a:pPr algn="l" defTabSz="895350"/>
              <a:r>
                <a:rPr lang="en-US" sz="1800" dirty="0">
                  <a:solidFill>
                    <a:srgbClr val="FAFD00"/>
                  </a:solidFill>
                  <a:effectLst/>
                  <a:latin typeface="Arial" charset="0"/>
                </a:rPr>
                <a:t>Filters</a:t>
              </a:r>
            </a:p>
          </p:txBody>
        </p:sp>
        <p:sp>
          <p:nvSpPr>
            <p:cNvPr id="1075235" name="Rectangle 35"/>
            <p:cNvSpPr>
              <a:spLocks noChangeArrowheads="1"/>
            </p:cNvSpPr>
            <p:nvPr/>
          </p:nvSpPr>
          <p:spPr bwMode="auto">
            <a:xfrm>
              <a:off x="399" y="1909"/>
              <a:ext cx="644" cy="231"/>
            </a:xfrm>
            <a:prstGeom prst="rect">
              <a:avLst/>
            </a:prstGeom>
            <a:noFill/>
            <a:ln w="12700">
              <a:noFill/>
              <a:miter lim="800000"/>
              <a:headEnd/>
              <a:tailEnd/>
            </a:ln>
            <a:effectLst/>
          </p:spPr>
          <p:txBody>
            <a:bodyPr wrap="none" lIns="90488" tIns="44450" rIns="90488" bIns="44450">
              <a:spAutoFit/>
            </a:bodyPr>
            <a:lstStyle/>
            <a:p>
              <a:pPr algn="l" defTabSz="895350"/>
              <a:r>
                <a:rPr lang="en-US" sz="1800" dirty="0">
                  <a:solidFill>
                    <a:srgbClr val="FAFD00"/>
                  </a:solidFill>
                  <a:effectLst/>
                  <a:latin typeface="Arial" charset="0"/>
                </a:rPr>
                <a:t>Buffers</a:t>
              </a:r>
            </a:p>
          </p:txBody>
        </p:sp>
        <p:sp>
          <p:nvSpPr>
            <p:cNvPr id="1075236" name="Rectangle 36"/>
            <p:cNvSpPr>
              <a:spLocks noChangeArrowheads="1"/>
            </p:cNvSpPr>
            <p:nvPr/>
          </p:nvSpPr>
          <p:spPr bwMode="auto">
            <a:xfrm>
              <a:off x="399" y="2245"/>
              <a:ext cx="838" cy="231"/>
            </a:xfrm>
            <a:prstGeom prst="rect">
              <a:avLst/>
            </a:prstGeom>
            <a:noFill/>
            <a:ln w="12700">
              <a:noFill/>
              <a:miter lim="800000"/>
              <a:headEnd/>
              <a:tailEnd/>
            </a:ln>
            <a:effectLst/>
          </p:spPr>
          <p:txBody>
            <a:bodyPr wrap="none" lIns="90488" tIns="44450" rIns="90488" bIns="44450">
              <a:spAutoFit/>
            </a:bodyPr>
            <a:lstStyle/>
            <a:p>
              <a:pPr algn="l" defTabSz="895350"/>
              <a:r>
                <a:rPr lang="en-US" sz="1800" dirty="0">
                  <a:solidFill>
                    <a:srgbClr val="FAFD00"/>
                  </a:solidFill>
                  <a:effectLst/>
                  <a:latin typeface="Arial" charset="0"/>
                </a:rPr>
                <a:t>Degrades</a:t>
              </a:r>
            </a:p>
          </p:txBody>
        </p:sp>
        <p:sp>
          <p:nvSpPr>
            <p:cNvPr id="1075237" name="Rectangle 37"/>
            <p:cNvSpPr>
              <a:spLocks noChangeArrowheads="1"/>
            </p:cNvSpPr>
            <p:nvPr/>
          </p:nvSpPr>
          <p:spPr bwMode="auto">
            <a:xfrm>
              <a:off x="-1233" y="1861"/>
              <a:ext cx="847" cy="231"/>
            </a:xfrm>
            <a:prstGeom prst="rect">
              <a:avLst/>
            </a:prstGeom>
            <a:noFill/>
            <a:ln w="12700">
              <a:noFill/>
              <a:miter lim="800000"/>
              <a:headEnd/>
              <a:tailEnd/>
            </a:ln>
            <a:effectLst/>
          </p:spPr>
          <p:txBody>
            <a:bodyPr wrap="none" lIns="90488" tIns="44450" rIns="90488" bIns="44450">
              <a:spAutoFit/>
            </a:bodyPr>
            <a:lstStyle/>
            <a:p>
              <a:pPr algn="l" defTabSz="895350"/>
              <a:r>
                <a:rPr lang="en-US" sz="1800" dirty="0">
                  <a:solidFill>
                    <a:srgbClr val="FAFD00"/>
                  </a:solidFill>
                  <a:effectLst/>
                  <a:latin typeface="Arial" charset="0"/>
                </a:rPr>
                <a:t>Detoxifies</a:t>
              </a:r>
            </a:p>
          </p:txBody>
        </p:sp>
        <p:sp>
          <p:nvSpPr>
            <p:cNvPr id="1075238" name="Rectangle 38"/>
            <p:cNvSpPr>
              <a:spLocks noChangeArrowheads="1"/>
            </p:cNvSpPr>
            <p:nvPr/>
          </p:nvSpPr>
          <p:spPr bwMode="auto">
            <a:xfrm>
              <a:off x="-1280" y="2245"/>
              <a:ext cx="992" cy="231"/>
            </a:xfrm>
            <a:prstGeom prst="rect">
              <a:avLst/>
            </a:prstGeom>
            <a:noFill/>
            <a:ln w="12700">
              <a:noFill/>
              <a:miter lim="800000"/>
              <a:headEnd/>
              <a:tailEnd/>
            </a:ln>
            <a:effectLst/>
          </p:spPr>
          <p:txBody>
            <a:bodyPr wrap="none" lIns="90488" tIns="44450" rIns="90488" bIns="44450">
              <a:spAutoFit/>
            </a:bodyPr>
            <a:lstStyle/>
            <a:p>
              <a:pPr algn="l" defTabSz="895350"/>
              <a:r>
                <a:rPr lang="en-US" sz="1800" dirty="0">
                  <a:solidFill>
                    <a:srgbClr val="FAFD00"/>
                  </a:solidFill>
                  <a:effectLst/>
                  <a:latin typeface="Arial" charset="0"/>
                </a:rPr>
                <a:t>Immobilizes</a:t>
              </a:r>
            </a:p>
          </p:txBody>
        </p:sp>
      </p:grpSp>
      <p:sp>
        <p:nvSpPr>
          <p:cNvPr id="1075239" name="Line 39"/>
          <p:cNvSpPr>
            <a:spLocks noChangeShapeType="1"/>
          </p:cNvSpPr>
          <p:nvPr/>
        </p:nvSpPr>
        <p:spPr bwMode="auto">
          <a:xfrm>
            <a:off x="440267" y="3886200"/>
            <a:ext cx="3778956" cy="0"/>
          </a:xfrm>
          <a:prstGeom prst="line">
            <a:avLst/>
          </a:prstGeom>
          <a:noFill/>
          <a:ln w="12700">
            <a:solidFill>
              <a:schemeClr val="tx1"/>
            </a:solidFill>
            <a:round/>
            <a:headEnd/>
            <a:tailEnd/>
          </a:ln>
          <a:effectLst/>
        </p:spPr>
        <p:txBody>
          <a:bodyPr wrap="none" anchor="ctr"/>
          <a:lstStyle/>
          <a:p>
            <a:endParaRPr lang="en-US"/>
          </a:p>
        </p:txBody>
      </p:sp>
      <p:sp>
        <p:nvSpPr>
          <p:cNvPr id="1075240" name="Rectangle 40"/>
          <p:cNvSpPr>
            <a:spLocks noChangeArrowheads="1"/>
          </p:cNvSpPr>
          <p:nvPr/>
        </p:nvSpPr>
        <p:spPr bwMode="auto">
          <a:xfrm>
            <a:off x="575733" y="1219200"/>
            <a:ext cx="3657600" cy="533400"/>
          </a:xfrm>
          <a:prstGeom prst="rect">
            <a:avLst/>
          </a:prstGeom>
          <a:noFill/>
          <a:ln w="12700">
            <a:noFill/>
            <a:miter lim="800000"/>
            <a:headEnd/>
            <a:tailEnd/>
          </a:ln>
          <a:effectLst/>
        </p:spPr>
        <p:txBody>
          <a:bodyPr lIns="90488" tIns="44450" rIns="90488" bIns="44450"/>
          <a:lstStyle/>
          <a:p>
            <a:pPr marL="336550" indent="-336550" defTabSz="895350">
              <a:spcBef>
                <a:spcPct val="20000"/>
              </a:spcBef>
              <a:buClr>
                <a:schemeClr val="accent2"/>
              </a:buClr>
            </a:pPr>
            <a:r>
              <a:rPr kumimoji="1" lang="en-US" sz="2800" b="1" dirty="0">
                <a:effectLst/>
                <a:latin typeface="+mn-lt"/>
              </a:rPr>
              <a:t>Filtering and Buffering</a:t>
            </a:r>
          </a:p>
        </p:txBody>
      </p:sp>
      <p:sp>
        <p:nvSpPr>
          <p:cNvPr id="1075241" name="Text Box 41"/>
          <p:cNvSpPr txBox="1">
            <a:spLocks noChangeArrowheads="1"/>
          </p:cNvSpPr>
          <p:nvPr/>
        </p:nvSpPr>
        <p:spPr bwMode="auto">
          <a:xfrm>
            <a:off x="508000" y="5486413"/>
            <a:ext cx="3725333" cy="923330"/>
          </a:xfrm>
          <a:prstGeom prst="rect">
            <a:avLst/>
          </a:prstGeom>
          <a:noFill/>
          <a:ln w="12700">
            <a:noFill/>
            <a:miter lim="800000"/>
            <a:headEnd type="none" w="sm" len="sm"/>
            <a:tailEnd type="none" w="sm" len="sm"/>
          </a:ln>
          <a:effectLst/>
        </p:spPr>
        <p:txBody>
          <a:bodyPr wrap="square">
            <a:spAutoFit/>
          </a:bodyPr>
          <a:lstStyle/>
          <a:p>
            <a:r>
              <a:rPr lang="en-US" sz="1800" b="1" dirty="0">
                <a:effectLst>
                  <a:outerShdw blurRad="38100" dist="38100" dir="2700000" algn="tl">
                    <a:srgbClr val="C0C0C0"/>
                  </a:outerShdw>
                </a:effectLst>
                <a:latin typeface="Calibri" pitchFamily="34" charset="0"/>
              </a:rPr>
              <a:t>Soils can provide physical, biological, and chemical treatment of waste material.</a:t>
            </a:r>
          </a:p>
        </p:txBody>
      </p:sp>
      <p:sp>
        <p:nvSpPr>
          <p:cNvPr id="42" name="TextBox 41"/>
          <p:cNvSpPr txBox="1"/>
          <p:nvPr/>
        </p:nvSpPr>
        <p:spPr>
          <a:xfrm>
            <a:off x="169334" y="152400"/>
            <a:ext cx="2280176" cy="369332"/>
          </a:xfrm>
          <a:prstGeom prst="rect">
            <a:avLst/>
          </a:prstGeom>
          <a:noFill/>
        </p:spPr>
        <p:txBody>
          <a:bodyPr wrap="none" rtlCol="0">
            <a:spAutoFit/>
          </a:bodyPr>
          <a:lstStyle/>
          <a:p>
            <a:pPr algn="l"/>
            <a:r>
              <a:rPr lang="en-US" dirty="0">
                <a:solidFill>
                  <a:schemeClr val="bg1">
                    <a:lumMod val="75000"/>
                  </a:schemeClr>
                </a:solidFill>
                <a:effectLst/>
                <a:latin typeface="+mj-lt"/>
              </a:rPr>
              <a:t>Why is soil important?</a:t>
            </a:r>
          </a:p>
        </p:txBody>
      </p:sp>
      <p:sp>
        <p:nvSpPr>
          <p:cNvPr id="19" name="TextBox 18"/>
          <p:cNvSpPr txBox="1"/>
          <p:nvPr/>
        </p:nvSpPr>
        <p:spPr>
          <a:xfrm>
            <a:off x="5046135" y="5562613"/>
            <a:ext cx="3700826" cy="923330"/>
          </a:xfrm>
          <a:prstGeom prst="rect">
            <a:avLst/>
          </a:prstGeom>
          <a:noFill/>
        </p:spPr>
        <p:txBody>
          <a:bodyPr wrap="square" rtlCol="0">
            <a:spAutoFit/>
          </a:bodyPr>
          <a:lstStyle/>
          <a:p>
            <a:pPr marL="336550" indent="-336550" defTabSz="895350">
              <a:buNone/>
            </a:pPr>
            <a:r>
              <a:rPr lang="en-US" sz="1800" b="1" u="sng" dirty="0">
                <a:latin typeface="Calibri" pitchFamily="34" charset="0"/>
              </a:rPr>
              <a:t>Carbon,</a:t>
            </a:r>
            <a:r>
              <a:rPr lang="en-US" sz="1800" b="1" dirty="0">
                <a:latin typeface="Calibri" pitchFamily="34" charset="0"/>
              </a:rPr>
              <a:t>  nitrogen,  phosphorus  &amp; other elements are cycled through soils.</a:t>
            </a:r>
          </a:p>
        </p:txBody>
      </p:sp>
      <p:pic>
        <p:nvPicPr>
          <p:cNvPr id="22" name="Picture 21" descr="Carbon_cycle-cute_diagram.jpg"/>
          <p:cNvPicPr>
            <a:picLocks noChangeAspect="1"/>
          </p:cNvPicPr>
          <p:nvPr/>
        </p:nvPicPr>
        <p:blipFill>
          <a:blip r:embed="rId4" cstate="print"/>
          <a:stretch>
            <a:fillRect/>
          </a:stretch>
        </p:blipFill>
        <p:spPr>
          <a:xfrm>
            <a:off x="4775203" y="2133605"/>
            <a:ext cx="3843867" cy="3339359"/>
          </a:xfrm>
          <a:prstGeom prst="rect">
            <a:avLst/>
          </a:prstGeom>
        </p:spPr>
      </p:pic>
    </p:spTree>
    <p:extLst>
      <p:ext uri="{BB962C8B-B14F-4D97-AF65-F5344CB8AC3E}">
        <p14:creationId xmlns:p14="http://schemas.microsoft.com/office/powerpoint/2010/main" val="13011829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Rectangle 2"/>
          <p:cNvSpPr>
            <a:spLocks noChangeArrowheads="1"/>
          </p:cNvSpPr>
          <p:nvPr/>
        </p:nvSpPr>
        <p:spPr bwMode="auto">
          <a:xfrm>
            <a:off x="4876814" y="5715002"/>
            <a:ext cx="184731" cy="523220"/>
          </a:xfrm>
          <a:prstGeom prst="rect">
            <a:avLst/>
          </a:prstGeom>
          <a:noFill/>
          <a:ln w="12700" cap="sq">
            <a:noFill/>
            <a:miter lim="800000"/>
            <a:headEnd type="none" w="sm" len="sm"/>
            <a:tailEnd type="none" w="sm" len="sm"/>
          </a:ln>
          <a:effectLst/>
        </p:spPr>
        <p:txBody>
          <a:bodyPr wrap="none">
            <a:spAutoFit/>
          </a:bodyPr>
          <a:lstStyle/>
          <a:p>
            <a:pPr algn="l"/>
            <a:endParaRPr lang="en-US" sz="2800" i="1">
              <a:solidFill>
                <a:srgbClr val="FFFF00"/>
              </a:solidFill>
              <a:effectLst/>
            </a:endParaRPr>
          </a:p>
        </p:txBody>
      </p:sp>
      <p:sp>
        <p:nvSpPr>
          <p:cNvPr id="1074179" name="Rectangle 3"/>
          <p:cNvSpPr>
            <a:spLocks noGrp="1" noChangeArrowheads="1"/>
          </p:cNvSpPr>
          <p:nvPr>
            <p:ph type="title"/>
          </p:nvPr>
        </p:nvSpPr>
        <p:spPr>
          <a:xfrm>
            <a:off x="237070" y="457200"/>
            <a:ext cx="2709333" cy="533400"/>
          </a:xfrm>
        </p:spPr>
        <p:txBody>
          <a:bodyPr>
            <a:normAutofit fontScale="90000"/>
          </a:bodyPr>
          <a:lstStyle/>
          <a:p>
            <a:r>
              <a:rPr lang="en-US" sz="2000" dirty="0">
                <a:solidFill>
                  <a:srgbClr val="008000"/>
                </a:solidFill>
                <a:effectLst>
                  <a:outerShdw blurRad="38100" dist="38100" dir="2700000" algn="tl">
                    <a:srgbClr val="000000">
                      <a:alpha val="43137"/>
                    </a:srgbClr>
                  </a:outerShdw>
                </a:effectLst>
              </a:rPr>
              <a:t>Soil Function continued...</a:t>
            </a:r>
            <a:endParaRPr lang="en-US" sz="2000" dirty="0">
              <a:effectLst>
                <a:outerShdw blurRad="38100" dist="38100" dir="2700000" algn="tl">
                  <a:srgbClr val="000000">
                    <a:alpha val="43137"/>
                  </a:srgbClr>
                </a:outerShdw>
              </a:effectLst>
            </a:endParaRPr>
          </a:p>
        </p:txBody>
      </p:sp>
      <p:sp>
        <p:nvSpPr>
          <p:cNvPr id="11" name="TextBox 10"/>
          <p:cNvSpPr txBox="1"/>
          <p:nvPr/>
        </p:nvSpPr>
        <p:spPr>
          <a:xfrm>
            <a:off x="169334" y="152400"/>
            <a:ext cx="2280176" cy="369332"/>
          </a:xfrm>
          <a:prstGeom prst="rect">
            <a:avLst/>
          </a:prstGeom>
          <a:noFill/>
        </p:spPr>
        <p:txBody>
          <a:bodyPr wrap="none" rtlCol="0">
            <a:spAutoFit/>
          </a:bodyPr>
          <a:lstStyle/>
          <a:p>
            <a:pPr algn="l"/>
            <a:r>
              <a:rPr lang="en-US" dirty="0">
                <a:solidFill>
                  <a:schemeClr val="bg1">
                    <a:lumMod val="75000"/>
                  </a:schemeClr>
                </a:solidFill>
                <a:effectLst/>
                <a:latin typeface="+mj-lt"/>
              </a:rPr>
              <a:t>Why is soil important?</a:t>
            </a:r>
          </a:p>
        </p:txBody>
      </p:sp>
      <p:sp>
        <p:nvSpPr>
          <p:cNvPr id="12" name="TextBox 11"/>
          <p:cNvSpPr txBox="1"/>
          <p:nvPr/>
        </p:nvSpPr>
        <p:spPr>
          <a:xfrm>
            <a:off x="3081867" y="838200"/>
            <a:ext cx="3251200" cy="523220"/>
          </a:xfrm>
          <a:prstGeom prst="rect">
            <a:avLst/>
          </a:prstGeom>
          <a:noFill/>
        </p:spPr>
        <p:txBody>
          <a:bodyPr wrap="square" rtlCol="0">
            <a:spAutoFit/>
          </a:bodyPr>
          <a:lstStyle/>
          <a:p>
            <a:pPr algn="l"/>
            <a:r>
              <a:rPr lang="en-US" sz="2800" b="1" dirty="0">
                <a:latin typeface="+mn-lt"/>
              </a:rPr>
              <a:t>Structural support</a:t>
            </a:r>
          </a:p>
        </p:txBody>
      </p:sp>
      <p:pic>
        <p:nvPicPr>
          <p:cNvPr id="7" name="Picture 6" descr="nyc-skyscrapers-skyline.jpg"/>
          <p:cNvPicPr>
            <a:picLocks noChangeAspect="1"/>
          </p:cNvPicPr>
          <p:nvPr/>
        </p:nvPicPr>
        <p:blipFill>
          <a:blip r:embed="rId3" cstate="print"/>
          <a:stretch>
            <a:fillRect/>
          </a:stretch>
        </p:blipFill>
        <p:spPr>
          <a:xfrm>
            <a:off x="372533" y="1524000"/>
            <a:ext cx="3259113" cy="2438400"/>
          </a:xfrm>
          <a:prstGeom prst="rect">
            <a:avLst/>
          </a:prstGeom>
          <a:ln w="15875">
            <a:solidFill>
              <a:schemeClr val="accent2">
                <a:lumMod val="75000"/>
              </a:schemeClr>
            </a:solidFill>
          </a:ln>
        </p:spPr>
      </p:pic>
      <p:pic>
        <p:nvPicPr>
          <p:cNvPr id="1299457" name="Picture 1" descr="S:\Service_Center\NRCS\NYC_Soil_Survey\NYC PHOTOS\Manhattan\CentralParkApril09\100OLYMP\P1010012.JPG"/>
          <p:cNvPicPr>
            <a:picLocks noChangeAspect="1" noChangeArrowheads="1"/>
          </p:cNvPicPr>
          <p:nvPr/>
        </p:nvPicPr>
        <p:blipFill>
          <a:blip r:embed="rId4" cstate="print"/>
          <a:srcRect/>
          <a:stretch>
            <a:fillRect/>
          </a:stretch>
        </p:blipFill>
        <p:spPr bwMode="auto">
          <a:xfrm>
            <a:off x="5520267" y="1447825"/>
            <a:ext cx="2844800" cy="2394705"/>
          </a:xfrm>
          <a:prstGeom prst="rect">
            <a:avLst/>
          </a:prstGeom>
          <a:noFill/>
          <a:ln w="15875">
            <a:solidFill>
              <a:schemeClr val="accent6"/>
            </a:solidFill>
          </a:ln>
        </p:spPr>
      </p:pic>
      <p:pic>
        <p:nvPicPr>
          <p:cNvPr id="1299458" name="Picture 2" descr="S:\Service_Center\NRCS\NYC_Soil_Survey\NYC PHOTOS\Bronx\Bronx Driving\707058.JPG"/>
          <p:cNvPicPr>
            <a:picLocks noChangeAspect="1" noChangeArrowheads="1"/>
          </p:cNvPicPr>
          <p:nvPr/>
        </p:nvPicPr>
        <p:blipFill>
          <a:blip r:embed="rId5" cstate="print"/>
          <a:srcRect t="12728" r="5567" b="1224"/>
          <a:stretch>
            <a:fillRect/>
          </a:stretch>
        </p:blipFill>
        <p:spPr bwMode="auto">
          <a:xfrm>
            <a:off x="3149603" y="4191000"/>
            <a:ext cx="2980267" cy="2286000"/>
          </a:xfrm>
          <a:prstGeom prst="rect">
            <a:avLst/>
          </a:prstGeom>
          <a:noFill/>
          <a:ln w="15875">
            <a:solidFill>
              <a:schemeClr val="accent3">
                <a:lumMod val="50000"/>
              </a:schemeClr>
            </a:solidFill>
          </a:ln>
        </p:spPr>
      </p:pic>
    </p:spTree>
    <p:extLst>
      <p:ext uri="{BB962C8B-B14F-4D97-AF65-F5344CB8AC3E}">
        <p14:creationId xmlns:p14="http://schemas.microsoft.com/office/powerpoint/2010/main" val="185082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914400" y="563310"/>
            <a:ext cx="5715000" cy="865187"/>
          </a:xfrm>
          <a:prstGeom prst="rect">
            <a:avLst/>
          </a:prstGeom>
          <a:noFill/>
          <a:ln w="9525">
            <a:noFill/>
            <a:miter lim="800000"/>
            <a:headEnd/>
            <a:tailEnd/>
          </a:ln>
        </p:spPr>
        <p:txBody>
          <a:bodyPr anchor="ctr" anchorCtr="1"/>
          <a:lstStyle/>
          <a:p>
            <a:pPr algn="ctr">
              <a:defRPr/>
            </a:pPr>
            <a:r>
              <a:rPr lang="en-US" sz="3200" kern="0" dirty="0">
                <a:solidFill>
                  <a:schemeClr val="tx2"/>
                </a:solidFill>
                <a:effectLst>
                  <a:outerShdw blurRad="38100" dist="38100" dir="2700000" algn="tl">
                    <a:srgbClr val="000000"/>
                  </a:outerShdw>
                </a:effectLst>
                <a:latin typeface="+mj-lt"/>
                <a:ea typeface="+mj-ea"/>
                <a:cs typeface="+mj-cs"/>
              </a:rPr>
              <a:t>5 SOIL FORMING FACTORS</a:t>
            </a:r>
          </a:p>
        </p:txBody>
      </p:sp>
      <p:sp>
        <p:nvSpPr>
          <p:cNvPr id="185350" name="Text Box 6"/>
          <p:cNvSpPr txBox="1">
            <a:spLocks noChangeArrowheads="1"/>
          </p:cNvSpPr>
          <p:nvPr/>
        </p:nvSpPr>
        <p:spPr bwMode="auto">
          <a:xfrm>
            <a:off x="990600" y="1447800"/>
            <a:ext cx="32829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3600" dirty="0"/>
              <a:t>Parent Material</a:t>
            </a:r>
          </a:p>
          <a:p>
            <a:pPr eaLnBrk="1" hangingPunct="1"/>
            <a:endParaRPr lang="en-US" altLang="en-US" sz="3600" dirty="0"/>
          </a:p>
          <a:p>
            <a:pPr eaLnBrk="1" hangingPunct="1"/>
            <a:r>
              <a:rPr lang="en-US" altLang="en-US" sz="3600" dirty="0"/>
              <a:t>Climate</a:t>
            </a:r>
          </a:p>
          <a:p>
            <a:pPr eaLnBrk="1" hangingPunct="1"/>
            <a:endParaRPr lang="en-US" altLang="en-US" sz="3600" dirty="0"/>
          </a:p>
          <a:p>
            <a:pPr eaLnBrk="1" hangingPunct="1"/>
            <a:r>
              <a:rPr lang="en-US" altLang="en-US" sz="3600" dirty="0"/>
              <a:t>Topography</a:t>
            </a:r>
          </a:p>
          <a:p>
            <a:pPr eaLnBrk="1" hangingPunct="1"/>
            <a:endParaRPr lang="en-US" altLang="en-US" sz="3600" dirty="0"/>
          </a:p>
          <a:p>
            <a:pPr eaLnBrk="1" hangingPunct="1"/>
            <a:r>
              <a:rPr lang="en-US" altLang="en-US" sz="3600" dirty="0"/>
              <a:t>Organisms</a:t>
            </a:r>
          </a:p>
          <a:p>
            <a:pPr eaLnBrk="1" hangingPunct="1"/>
            <a:endParaRPr lang="en-US" altLang="en-US" sz="3600" dirty="0"/>
          </a:p>
          <a:p>
            <a:pPr eaLnBrk="1" hangingPunct="1"/>
            <a:r>
              <a:rPr lang="en-US" altLang="en-US" sz="3600" dirty="0"/>
              <a:t>Time</a:t>
            </a:r>
          </a:p>
        </p:txBody>
      </p:sp>
      <p:pic>
        <p:nvPicPr>
          <p:cNvPr id="28676" name="Picture 8" descr="P7200039"/>
          <p:cNvPicPr>
            <a:picLocks noChangeAspect="1" noChangeArrowheads="1"/>
          </p:cNvPicPr>
          <p:nvPr/>
        </p:nvPicPr>
        <p:blipFill>
          <a:blip r:embed="rId3">
            <a:extLst>
              <a:ext uri="{28A0092B-C50C-407E-A947-70E740481C1C}">
                <a14:useLocalDpi xmlns:a14="http://schemas.microsoft.com/office/drawing/2010/main" val="0"/>
              </a:ext>
            </a:extLst>
          </a:blip>
          <a:srcRect t="16667" r="-232" b="16667"/>
          <a:stretch>
            <a:fillRect/>
          </a:stretch>
        </p:blipFill>
        <p:spPr bwMode="auto">
          <a:xfrm>
            <a:off x="4724400" y="1447800"/>
            <a:ext cx="2057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descr="j022908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1800" y="2279012"/>
            <a:ext cx="23622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5" descr="j0195530"/>
          <p:cNvPicPr>
            <a:picLocks noChangeAspect="1" noChangeArrowheads="1"/>
          </p:cNvPicPr>
          <p:nvPr/>
        </p:nvPicPr>
        <p:blipFill>
          <a:blip r:embed="rId5" cstate="print">
            <a:extLst>
              <a:ext uri="{28A0092B-C50C-407E-A947-70E740481C1C}">
                <a14:useLocalDpi xmlns:a14="http://schemas.microsoft.com/office/drawing/2010/main" val="0"/>
              </a:ext>
            </a:extLst>
          </a:blip>
          <a:srcRect l="10870" t="-2087" r="19565" b="18047"/>
          <a:stretch>
            <a:fillRect/>
          </a:stretch>
        </p:blipFill>
        <p:spPr bwMode="auto">
          <a:xfrm>
            <a:off x="4267200" y="3276600"/>
            <a:ext cx="2438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4" descr="BD07377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45836" y="5257800"/>
            <a:ext cx="1676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4" descr="BD04899_"/>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6600" y="4800600"/>
            <a:ext cx="12176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1000" y="193978"/>
            <a:ext cx="2514600" cy="369332"/>
          </a:xfrm>
          <a:prstGeom prst="rect">
            <a:avLst/>
          </a:prstGeom>
        </p:spPr>
        <p:txBody>
          <a:bodyPr wrap="square">
            <a:spAutoFit/>
          </a:bodyPr>
          <a:lstStyle/>
          <a:p>
            <a:r>
              <a:rPr lang="en-US" dirty="0">
                <a:solidFill>
                  <a:srgbClr val="008000"/>
                </a:solidFill>
                <a:effectLst>
                  <a:outerShdw blurRad="38100" dist="38100" dir="2700000" algn="tl">
                    <a:srgbClr val="000000">
                      <a:alpha val="43137"/>
                    </a:srgbClr>
                  </a:outerShdw>
                </a:effectLst>
              </a:rPr>
              <a:t>3. Soil Formation</a:t>
            </a:r>
            <a:endParaRPr lang="en-US" b="1" dirty="0">
              <a:solidFill>
                <a:schemeClr val="accent3">
                  <a:lumMod val="60000"/>
                  <a:lumOff val="40000"/>
                </a:schemeClr>
              </a:solidFill>
            </a:endParaRPr>
          </a:p>
        </p:txBody>
      </p:sp>
    </p:spTree>
    <p:extLst>
      <p:ext uri="{BB962C8B-B14F-4D97-AF65-F5344CB8AC3E}">
        <p14:creationId xmlns:p14="http://schemas.microsoft.com/office/powerpoint/2010/main" val="4274565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85350">
                                            <p:txEl>
                                              <p:pRg st="0" end="0"/>
                                            </p:txEl>
                                          </p:spTgt>
                                        </p:tgtEl>
                                        <p:attrNameLst>
                                          <p:attrName>style.visibility</p:attrName>
                                        </p:attrNameLst>
                                      </p:cBhvr>
                                      <p:to>
                                        <p:strVal val="visible"/>
                                      </p:to>
                                    </p:set>
                                    <p:animEffect transition="in" filter="diamond(in)">
                                      <p:cBhvr>
                                        <p:cTn id="7" dur="2000"/>
                                        <p:tgtEl>
                                          <p:spTgt spid="1853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5350">
                                            <p:txEl>
                                              <p:pRg st="2" end="2"/>
                                            </p:txEl>
                                          </p:spTgt>
                                        </p:tgtEl>
                                        <p:attrNameLst>
                                          <p:attrName>style.visibility</p:attrName>
                                        </p:attrNameLst>
                                      </p:cBhvr>
                                      <p:to>
                                        <p:strVal val="visible"/>
                                      </p:to>
                                    </p:set>
                                    <p:animEffect transition="in" filter="box(in)">
                                      <p:cBhvr>
                                        <p:cTn id="12" dur="500"/>
                                        <p:tgtEl>
                                          <p:spTgt spid="18535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85350">
                                            <p:txEl>
                                              <p:pRg st="4" end="4"/>
                                            </p:txEl>
                                          </p:spTgt>
                                        </p:tgtEl>
                                        <p:attrNameLst>
                                          <p:attrName>style.visibility</p:attrName>
                                        </p:attrNameLst>
                                      </p:cBhvr>
                                      <p:to>
                                        <p:strVal val="visible"/>
                                      </p:to>
                                    </p:set>
                                    <p:anim calcmode="lin" valueType="num">
                                      <p:cBhvr additive="base">
                                        <p:cTn id="17" dur="500" fill="hold"/>
                                        <p:tgtEl>
                                          <p:spTgt spid="185350">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53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85350">
                                            <p:txEl>
                                              <p:pRg st="6" end="6"/>
                                            </p:txEl>
                                          </p:spTgt>
                                        </p:tgtEl>
                                        <p:attrNameLst>
                                          <p:attrName>style.visibility</p:attrName>
                                        </p:attrNameLst>
                                      </p:cBhvr>
                                      <p:to>
                                        <p:strVal val="visible"/>
                                      </p:to>
                                    </p:set>
                                    <p:anim calcmode="lin" valueType="num">
                                      <p:cBhvr additive="base">
                                        <p:cTn id="23" dur="500" fill="hold"/>
                                        <p:tgtEl>
                                          <p:spTgt spid="185350">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535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85350">
                                            <p:txEl>
                                              <p:pRg st="8" end="8"/>
                                            </p:txEl>
                                          </p:spTgt>
                                        </p:tgtEl>
                                        <p:attrNameLst>
                                          <p:attrName>style.visibility</p:attrName>
                                        </p:attrNameLst>
                                      </p:cBhvr>
                                      <p:to>
                                        <p:strVal val="visible"/>
                                      </p:to>
                                    </p:set>
                                    <p:anim calcmode="lin" valueType="num">
                                      <p:cBhvr additive="base">
                                        <p:cTn id="29" dur="500" fill="hold"/>
                                        <p:tgtEl>
                                          <p:spTgt spid="185350">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535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9846" name="Picture 6" descr="MPj02624960000[1]"/>
          <p:cNvPicPr>
            <a:picLocks noChangeAspect="1" noChangeArrowheads="1"/>
          </p:cNvPicPr>
          <p:nvPr/>
        </p:nvPicPr>
        <p:blipFill>
          <a:blip r:embed="rId3" cstate="screen"/>
          <a:srcRect/>
          <a:stretch>
            <a:fillRect/>
          </a:stretch>
        </p:blipFill>
        <p:spPr bwMode="auto">
          <a:xfrm>
            <a:off x="218723" y="1862162"/>
            <a:ext cx="2863145" cy="2176463"/>
          </a:xfrm>
          <a:prstGeom prst="rect">
            <a:avLst/>
          </a:prstGeom>
          <a:ln>
            <a:noFill/>
          </a:ln>
          <a:effectLst>
            <a:outerShdw blurRad="292100" dist="139700" dir="2700000" algn="tl" rotWithShape="0">
              <a:srgbClr val="333333">
                <a:alpha val="65000"/>
              </a:srgbClr>
            </a:outerShdw>
          </a:effectLst>
        </p:spPr>
      </p:pic>
      <p:sp>
        <p:nvSpPr>
          <p:cNvPr id="10" name="Text Box 11"/>
          <p:cNvSpPr txBox="1">
            <a:spLocks noChangeArrowheads="1"/>
          </p:cNvSpPr>
          <p:nvPr/>
        </p:nvSpPr>
        <p:spPr bwMode="auto">
          <a:xfrm>
            <a:off x="440267" y="152413"/>
            <a:ext cx="2980267" cy="1446550"/>
          </a:xfrm>
          <a:prstGeom prst="rect">
            <a:avLst/>
          </a:prstGeom>
          <a:noFill/>
          <a:ln w="12700">
            <a:noFill/>
            <a:miter lim="800000"/>
            <a:headEnd type="none" w="sm" len="sm"/>
            <a:tailEnd type="none" w="sm" len="sm"/>
          </a:ln>
          <a:effectLst/>
        </p:spPr>
        <p:txBody>
          <a:bodyPr wrap="square">
            <a:spAutoFit/>
          </a:bodyPr>
          <a:lstStyle/>
          <a:p>
            <a:pPr algn="l"/>
            <a:r>
              <a:rPr kumimoji="1" lang="en-US" sz="2800" b="1" dirty="0">
                <a:solidFill>
                  <a:schemeClr val="accent3">
                    <a:lumMod val="75000"/>
                  </a:schemeClr>
                </a:solidFill>
                <a:latin typeface="+mn-lt"/>
              </a:rPr>
              <a:t>Soil Forming Factors:</a:t>
            </a:r>
          </a:p>
          <a:p>
            <a:pPr algn="l"/>
            <a:r>
              <a:rPr kumimoji="1" lang="en-US" sz="3200" b="1" dirty="0">
                <a:solidFill>
                  <a:schemeClr val="accent3">
                    <a:lumMod val="75000"/>
                  </a:schemeClr>
                </a:solidFill>
                <a:latin typeface="+mn-lt"/>
              </a:rPr>
              <a:t>Climate</a:t>
            </a:r>
          </a:p>
        </p:txBody>
      </p:sp>
      <p:sp>
        <p:nvSpPr>
          <p:cNvPr id="11" name="TextBox 10"/>
          <p:cNvSpPr txBox="1"/>
          <p:nvPr/>
        </p:nvSpPr>
        <p:spPr>
          <a:xfrm>
            <a:off x="3081879" y="1219200"/>
            <a:ext cx="4791889" cy="400110"/>
          </a:xfrm>
          <a:prstGeom prst="rect">
            <a:avLst/>
          </a:prstGeom>
          <a:noFill/>
        </p:spPr>
        <p:txBody>
          <a:bodyPr wrap="none" rtlCol="0">
            <a:spAutoFit/>
          </a:bodyPr>
          <a:lstStyle/>
          <a:p>
            <a:r>
              <a:rPr lang="en-US" sz="2000" b="1" dirty="0">
                <a:ln w="12700">
                  <a:solidFill>
                    <a:schemeClr val="tx2">
                      <a:satMod val="155000"/>
                    </a:schemeClr>
                  </a:solidFill>
                  <a:prstDash val="solid"/>
                </a:ln>
                <a:solidFill>
                  <a:schemeClr val="accent1">
                    <a:lumMod val="75000"/>
                  </a:schemeClr>
                </a:solidFill>
                <a:effectLst>
                  <a:outerShdw blurRad="41275" dist="20320" dir="1800000" algn="tl" rotWithShape="0">
                    <a:srgbClr val="000000">
                      <a:alpha val="40000"/>
                    </a:srgbClr>
                  </a:outerShdw>
                </a:effectLst>
                <a:latin typeface="Arial" pitchFamily="34" charset="0"/>
                <a:cs typeface="Arial" pitchFamily="34" charset="0"/>
              </a:rPr>
              <a:t>Temperature and Moisture affect soils</a:t>
            </a:r>
          </a:p>
        </p:txBody>
      </p:sp>
      <p:pic>
        <p:nvPicPr>
          <p:cNvPr id="1273858" name="Picture 2" descr="http://www.uwsp.edu/soils-waste/slevine/soils362/lectures/aridisol12.jpg"/>
          <p:cNvPicPr>
            <a:picLocks noChangeAspect="1" noChangeArrowheads="1"/>
          </p:cNvPicPr>
          <p:nvPr/>
        </p:nvPicPr>
        <p:blipFill>
          <a:blip r:embed="rId4" cstate="print"/>
          <a:srcRect l="1422" b="2041"/>
          <a:stretch>
            <a:fillRect/>
          </a:stretch>
        </p:blipFill>
        <p:spPr bwMode="auto">
          <a:xfrm>
            <a:off x="372534" y="3886200"/>
            <a:ext cx="1271468" cy="2133600"/>
          </a:xfrm>
          <a:prstGeom prst="rect">
            <a:avLst/>
          </a:prstGeom>
          <a:ln>
            <a:noFill/>
          </a:ln>
          <a:effectLst>
            <a:outerShdw blurRad="292100" dist="139700" dir="2700000" algn="tl" rotWithShape="0">
              <a:srgbClr val="333333">
                <a:alpha val="65000"/>
              </a:srgbClr>
            </a:outerShdw>
          </a:effectLst>
        </p:spPr>
      </p:pic>
      <p:pic>
        <p:nvPicPr>
          <p:cNvPr id="1273862" name="Picture 6" descr="http://www.wildernessphotographs.com/images/large/Adirondack%20autumn%20forest%203_900px.jpg"/>
          <p:cNvPicPr>
            <a:picLocks noChangeAspect="1" noChangeArrowheads="1"/>
          </p:cNvPicPr>
          <p:nvPr/>
        </p:nvPicPr>
        <p:blipFill>
          <a:blip r:embed="rId5" cstate="print"/>
          <a:srcRect/>
          <a:stretch>
            <a:fillRect/>
          </a:stretch>
        </p:blipFill>
        <p:spPr bwMode="auto">
          <a:xfrm>
            <a:off x="3306738" y="1828825"/>
            <a:ext cx="2552196" cy="2303357"/>
          </a:xfrm>
          <a:prstGeom prst="rect">
            <a:avLst/>
          </a:prstGeom>
          <a:ln>
            <a:noFill/>
          </a:ln>
          <a:effectLst>
            <a:outerShdw blurRad="292100" dist="139700" dir="2700000" algn="tl" rotWithShape="0">
              <a:srgbClr val="333333">
                <a:alpha val="65000"/>
              </a:srgbClr>
            </a:outerShdw>
          </a:effectLst>
        </p:spPr>
      </p:pic>
      <p:pic>
        <p:nvPicPr>
          <p:cNvPr id="1273860" name="Picture 4" descr="http://www.cartage.org.lb/en/themes/Sciences/EarthScience/Geology/Soils/SoilClassification/SoilsOrders/SoilsOrder/spodosol.jpg"/>
          <p:cNvPicPr>
            <a:picLocks noChangeAspect="1" noChangeArrowheads="1"/>
          </p:cNvPicPr>
          <p:nvPr/>
        </p:nvPicPr>
        <p:blipFill>
          <a:blip r:embed="rId6" cstate="print"/>
          <a:srcRect/>
          <a:stretch>
            <a:fillRect/>
          </a:stretch>
        </p:blipFill>
        <p:spPr bwMode="auto">
          <a:xfrm>
            <a:off x="3420536" y="3962400"/>
            <a:ext cx="1025128" cy="2057400"/>
          </a:xfrm>
          <a:prstGeom prst="rect">
            <a:avLst/>
          </a:prstGeom>
          <a:ln>
            <a:noFill/>
          </a:ln>
          <a:effectLst>
            <a:outerShdw blurRad="292100" dist="139700" dir="2700000" algn="tl" rotWithShape="0">
              <a:srgbClr val="333333">
                <a:alpha val="65000"/>
              </a:srgbClr>
            </a:outerShdw>
          </a:effectLst>
        </p:spPr>
      </p:pic>
      <p:pic>
        <p:nvPicPr>
          <p:cNvPr id="1273866" name="Picture 10" descr="http://charlottewilderness.org/img/Photos/Dry-Mesic%20Oak-Hickory%20Forest.jpg"/>
          <p:cNvPicPr>
            <a:picLocks noChangeAspect="1" noChangeArrowheads="1"/>
          </p:cNvPicPr>
          <p:nvPr/>
        </p:nvPicPr>
        <p:blipFill>
          <a:blip r:embed="rId7" cstate="print"/>
          <a:srcRect/>
          <a:stretch>
            <a:fillRect/>
          </a:stretch>
        </p:blipFill>
        <p:spPr bwMode="auto">
          <a:xfrm>
            <a:off x="6197606" y="1828800"/>
            <a:ext cx="2709333" cy="2286000"/>
          </a:xfrm>
          <a:prstGeom prst="rect">
            <a:avLst/>
          </a:prstGeom>
          <a:ln>
            <a:noFill/>
          </a:ln>
          <a:effectLst>
            <a:outerShdw blurRad="292100" dist="139700" dir="2700000" algn="tl" rotWithShape="0">
              <a:srgbClr val="333333">
                <a:alpha val="65000"/>
              </a:srgbClr>
            </a:outerShdw>
          </a:effectLst>
        </p:spPr>
      </p:pic>
      <p:pic>
        <p:nvPicPr>
          <p:cNvPr id="1273864" name="Picture 8" descr="http://soils.usda.gov/technical/classification/orders/images/ultisol.jpg"/>
          <p:cNvPicPr>
            <a:picLocks noChangeAspect="1" noChangeArrowheads="1"/>
          </p:cNvPicPr>
          <p:nvPr/>
        </p:nvPicPr>
        <p:blipFill>
          <a:blip r:embed="rId8" cstate="print"/>
          <a:srcRect/>
          <a:stretch>
            <a:fillRect/>
          </a:stretch>
        </p:blipFill>
        <p:spPr bwMode="auto">
          <a:xfrm>
            <a:off x="6363172" y="3962400"/>
            <a:ext cx="976489" cy="2133600"/>
          </a:xfrm>
          <a:prstGeom prst="rect">
            <a:avLst/>
          </a:prstGeom>
          <a:ln>
            <a:noFill/>
          </a:ln>
          <a:effectLst>
            <a:outerShdw blurRad="292100" dist="139700" dir="2700000" algn="tl" rotWithShape="0">
              <a:srgbClr val="333333">
                <a:alpha val="65000"/>
              </a:srgbClr>
            </a:outerShdw>
          </a:effectLst>
        </p:spPr>
      </p:pic>
      <p:sp>
        <p:nvSpPr>
          <p:cNvPr id="22" name="TextBox 21"/>
          <p:cNvSpPr txBox="1"/>
          <p:nvPr/>
        </p:nvSpPr>
        <p:spPr>
          <a:xfrm>
            <a:off x="1760634" y="4157271"/>
            <a:ext cx="1415772" cy="646331"/>
          </a:xfrm>
          <a:prstGeom prst="rect">
            <a:avLst/>
          </a:prstGeom>
          <a:noFill/>
        </p:spPr>
        <p:txBody>
          <a:bodyPr wrap="none" rtlCol="0">
            <a:spAutoFit/>
          </a:bodyPr>
          <a:lstStyle/>
          <a:p>
            <a:r>
              <a:rPr lang="en-US" dirty="0">
                <a:latin typeface="Arial" pitchFamily="34" charset="0"/>
                <a:cs typeface="Arial" pitchFamily="34" charset="0"/>
              </a:rPr>
              <a:t>Hot and Dry</a:t>
            </a:r>
          </a:p>
          <a:p>
            <a:r>
              <a:rPr lang="en-US" dirty="0">
                <a:latin typeface="Arial" pitchFamily="34" charset="0"/>
                <a:cs typeface="Arial" pitchFamily="34" charset="0"/>
              </a:rPr>
              <a:t>Southwest</a:t>
            </a:r>
          </a:p>
        </p:txBody>
      </p:sp>
      <p:sp>
        <p:nvSpPr>
          <p:cNvPr id="23" name="TextBox 22"/>
          <p:cNvSpPr txBox="1"/>
          <p:nvPr/>
        </p:nvSpPr>
        <p:spPr>
          <a:xfrm>
            <a:off x="4474470" y="4191025"/>
            <a:ext cx="1838965" cy="646331"/>
          </a:xfrm>
          <a:prstGeom prst="rect">
            <a:avLst/>
          </a:prstGeom>
          <a:noFill/>
        </p:spPr>
        <p:txBody>
          <a:bodyPr wrap="none" rtlCol="0">
            <a:spAutoFit/>
          </a:bodyPr>
          <a:lstStyle/>
          <a:p>
            <a:r>
              <a:rPr lang="en-US" dirty="0">
                <a:latin typeface="Arial" pitchFamily="34" charset="0"/>
                <a:cs typeface="Arial" pitchFamily="34" charset="0"/>
              </a:rPr>
              <a:t>Cool and Humid</a:t>
            </a:r>
          </a:p>
          <a:p>
            <a:r>
              <a:rPr lang="en-US" dirty="0">
                <a:latin typeface="Arial" pitchFamily="34" charset="0"/>
                <a:cs typeface="Arial" pitchFamily="34" charset="0"/>
              </a:rPr>
              <a:t>New England</a:t>
            </a:r>
          </a:p>
        </p:txBody>
      </p:sp>
      <p:sp>
        <p:nvSpPr>
          <p:cNvPr id="24" name="TextBox 23"/>
          <p:cNvSpPr txBox="1"/>
          <p:nvPr/>
        </p:nvSpPr>
        <p:spPr>
          <a:xfrm>
            <a:off x="7260588" y="4191025"/>
            <a:ext cx="1971437" cy="646331"/>
          </a:xfrm>
          <a:prstGeom prst="rect">
            <a:avLst/>
          </a:prstGeom>
          <a:noFill/>
        </p:spPr>
        <p:txBody>
          <a:bodyPr wrap="none" rtlCol="0">
            <a:spAutoFit/>
          </a:bodyPr>
          <a:lstStyle/>
          <a:p>
            <a:r>
              <a:rPr lang="en-US" dirty="0">
                <a:latin typeface="Arial" pitchFamily="34" charset="0"/>
                <a:cs typeface="Arial" pitchFamily="34" charset="0"/>
              </a:rPr>
              <a:t>Warm and Humid</a:t>
            </a:r>
          </a:p>
          <a:p>
            <a:r>
              <a:rPr lang="en-US" dirty="0">
                <a:latin typeface="Arial" pitchFamily="34" charset="0"/>
                <a:cs typeface="Arial" pitchFamily="34" charset="0"/>
              </a:rPr>
              <a:t>Southeast</a:t>
            </a:r>
          </a:p>
        </p:txBody>
      </p:sp>
    </p:spTree>
    <p:extLst>
      <p:ext uri="{BB962C8B-B14F-4D97-AF65-F5344CB8AC3E}">
        <p14:creationId xmlns:p14="http://schemas.microsoft.com/office/powerpoint/2010/main" val="41684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1" name="Rectangle 3"/>
          <p:cNvSpPr>
            <a:spLocks noGrp="1" noChangeArrowheads="1"/>
          </p:cNvSpPr>
          <p:nvPr>
            <p:ph idx="1"/>
          </p:nvPr>
        </p:nvSpPr>
        <p:spPr>
          <a:xfrm>
            <a:off x="440267" y="2743200"/>
            <a:ext cx="5215467" cy="3352800"/>
          </a:xfrm>
        </p:spPr>
        <p:txBody>
          <a:bodyPr>
            <a:normAutofit lnSpcReduction="10000"/>
          </a:bodyPr>
          <a:lstStyle/>
          <a:p>
            <a:pPr>
              <a:lnSpc>
                <a:spcPct val="150000"/>
              </a:lnSpc>
              <a:spcBef>
                <a:spcPts val="0"/>
              </a:spcBef>
              <a:spcAft>
                <a:spcPts val="0"/>
              </a:spcAft>
              <a:buFont typeface="Wingdings" pitchFamily="2" charset="2"/>
              <a:buChar char="§"/>
            </a:pPr>
            <a:r>
              <a:rPr lang="en-US" sz="3000" b="1" dirty="0">
                <a:latin typeface="+mj-lt"/>
              </a:rPr>
              <a:t>Add organic matter</a:t>
            </a:r>
          </a:p>
          <a:p>
            <a:pPr>
              <a:lnSpc>
                <a:spcPct val="150000"/>
              </a:lnSpc>
              <a:spcBef>
                <a:spcPts val="0"/>
              </a:spcBef>
              <a:spcAft>
                <a:spcPts val="0"/>
              </a:spcAft>
              <a:buFont typeface="Wingdings" pitchFamily="2" charset="2"/>
              <a:buChar char="§"/>
            </a:pPr>
            <a:r>
              <a:rPr kumimoji="0" lang="en-US" sz="3000" b="1" dirty="0">
                <a:latin typeface="+mj-lt"/>
              </a:rPr>
              <a:t>Break down organic matter</a:t>
            </a:r>
          </a:p>
          <a:p>
            <a:pPr>
              <a:lnSpc>
                <a:spcPct val="150000"/>
              </a:lnSpc>
              <a:spcBef>
                <a:spcPts val="0"/>
              </a:spcBef>
              <a:spcAft>
                <a:spcPts val="0"/>
              </a:spcAft>
              <a:buFont typeface="Wingdings" pitchFamily="2" charset="2"/>
              <a:buChar char="§"/>
            </a:pPr>
            <a:r>
              <a:rPr kumimoji="0" lang="en-US" sz="3000" b="1" dirty="0">
                <a:latin typeface="+mj-lt"/>
              </a:rPr>
              <a:t>Increase soil porosity</a:t>
            </a:r>
          </a:p>
          <a:p>
            <a:pPr>
              <a:lnSpc>
                <a:spcPct val="150000"/>
              </a:lnSpc>
              <a:spcBef>
                <a:spcPts val="0"/>
              </a:spcBef>
              <a:spcAft>
                <a:spcPts val="0"/>
              </a:spcAft>
              <a:buFont typeface="Wingdings" pitchFamily="2" charset="2"/>
              <a:buChar char="§"/>
            </a:pPr>
            <a:r>
              <a:rPr kumimoji="0" lang="en-US" sz="3000" b="1" dirty="0">
                <a:latin typeface="+mj-lt"/>
              </a:rPr>
              <a:t>Affect soil chemistry</a:t>
            </a:r>
          </a:p>
          <a:p>
            <a:pPr>
              <a:lnSpc>
                <a:spcPct val="150000"/>
              </a:lnSpc>
              <a:spcBef>
                <a:spcPts val="0"/>
              </a:spcBef>
              <a:spcAft>
                <a:spcPts val="0"/>
              </a:spcAft>
              <a:buFont typeface="Wingdings" pitchFamily="2" charset="2"/>
              <a:buChar char="§"/>
            </a:pPr>
            <a:r>
              <a:rPr kumimoji="0" lang="en-US" sz="3000" b="1" dirty="0">
                <a:latin typeface="+mj-lt"/>
              </a:rPr>
              <a:t>Disturb soil</a:t>
            </a:r>
          </a:p>
          <a:p>
            <a:pPr>
              <a:spcAft>
                <a:spcPct val="35000"/>
              </a:spcAft>
            </a:pPr>
            <a:endParaRPr lang="en-US" sz="3000" dirty="0"/>
          </a:p>
        </p:txBody>
      </p:sp>
      <p:sp>
        <p:nvSpPr>
          <p:cNvPr id="1015814" name="Text Box 6"/>
          <p:cNvSpPr txBox="1">
            <a:spLocks noChangeArrowheads="1"/>
          </p:cNvSpPr>
          <p:nvPr/>
        </p:nvSpPr>
        <p:spPr bwMode="auto">
          <a:xfrm>
            <a:off x="169350" y="1905025"/>
            <a:ext cx="9768443" cy="584775"/>
          </a:xfrm>
          <a:prstGeom prst="rect">
            <a:avLst/>
          </a:prstGeom>
          <a:noFill/>
          <a:ln w="12700">
            <a:noFill/>
            <a:miter lim="800000"/>
            <a:headEnd type="none" w="sm" len="sm"/>
            <a:tailEnd type="none" w="sm" len="sm"/>
          </a:ln>
          <a:effectLst/>
        </p:spPr>
        <p:txBody>
          <a:bodyPr wrap="none">
            <a:spAutoFit/>
          </a:bodyPr>
          <a:lstStyle/>
          <a:p>
            <a:pPr>
              <a:buNone/>
            </a:pPr>
            <a:r>
              <a:rPr lang="en-US" sz="3200" b="1" dirty="0">
                <a:latin typeface="+mj-lt"/>
              </a:rPr>
              <a:t>Animals, plants, insects, microbes, &amp; humans affect soils</a:t>
            </a:r>
          </a:p>
        </p:txBody>
      </p:sp>
      <p:sp>
        <p:nvSpPr>
          <p:cNvPr id="8" name="Text Box 11"/>
          <p:cNvSpPr txBox="1">
            <a:spLocks noChangeArrowheads="1"/>
          </p:cNvSpPr>
          <p:nvPr/>
        </p:nvSpPr>
        <p:spPr bwMode="auto">
          <a:xfrm>
            <a:off x="237070" y="228626"/>
            <a:ext cx="3522133" cy="1015663"/>
          </a:xfrm>
          <a:prstGeom prst="rect">
            <a:avLst/>
          </a:prstGeom>
          <a:noFill/>
          <a:ln w="12700">
            <a:noFill/>
            <a:miter lim="800000"/>
            <a:headEnd type="none" w="sm" len="sm"/>
            <a:tailEnd type="none" w="sm" len="sm"/>
          </a:ln>
          <a:effectLst/>
        </p:spPr>
        <p:txBody>
          <a:bodyPr wrap="square">
            <a:spAutoFit/>
          </a:bodyPr>
          <a:lstStyle/>
          <a:p>
            <a:pPr algn="l"/>
            <a:r>
              <a:rPr kumimoji="1" lang="en-US" sz="2800" b="1" dirty="0">
                <a:solidFill>
                  <a:schemeClr val="accent3">
                    <a:lumMod val="75000"/>
                  </a:schemeClr>
                </a:solidFill>
                <a:latin typeface="+mj-lt"/>
              </a:rPr>
              <a:t>Soil Forming Factors:</a:t>
            </a:r>
          </a:p>
          <a:p>
            <a:pPr algn="l"/>
            <a:r>
              <a:rPr kumimoji="1" lang="en-US" sz="3200" b="1" dirty="0">
                <a:solidFill>
                  <a:schemeClr val="accent3">
                    <a:lumMod val="75000"/>
                  </a:schemeClr>
                </a:solidFill>
                <a:latin typeface="+mj-lt"/>
              </a:rPr>
              <a:t>Organisms</a:t>
            </a:r>
          </a:p>
        </p:txBody>
      </p:sp>
      <p:pic>
        <p:nvPicPr>
          <p:cNvPr id="10" name="Picture 9" descr="soil-life-300x265.jpg"/>
          <p:cNvPicPr>
            <a:picLocks noChangeAspect="1"/>
          </p:cNvPicPr>
          <p:nvPr/>
        </p:nvPicPr>
        <p:blipFill>
          <a:blip r:embed="rId3" cstate="print"/>
          <a:stretch>
            <a:fillRect/>
          </a:stretch>
        </p:blipFill>
        <p:spPr>
          <a:xfrm>
            <a:off x="5113867" y="2802082"/>
            <a:ext cx="3608971" cy="3598718"/>
          </a:xfrm>
          <a:prstGeom prst="rect">
            <a:avLst/>
          </a:prstGeom>
        </p:spPr>
      </p:pic>
    </p:spTree>
    <p:extLst>
      <p:ext uri="{BB962C8B-B14F-4D97-AF65-F5344CB8AC3E}">
        <p14:creationId xmlns:p14="http://schemas.microsoft.com/office/powerpoint/2010/main" val="185926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5" name="Rectangle 3"/>
          <p:cNvSpPr>
            <a:spLocks noGrp="1" noChangeArrowheads="1"/>
          </p:cNvSpPr>
          <p:nvPr>
            <p:ph idx="1"/>
          </p:nvPr>
        </p:nvSpPr>
        <p:spPr>
          <a:xfrm>
            <a:off x="169333" y="1676400"/>
            <a:ext cx="5621867" cy="4648200"/>
          </a:xfrm>
        </p:spPr>
        <p:txBody>
          <a:bodyPr>
            <a:normAutofit fontScale="92500"/>
          </a:bodyPr>
          <a:lstStyle/>
          <a:p>
            <a:pPr lvl="1">
              <a:spcBef>
                <a:spcPts val="600"/>
              </a:spcBef>
              <a:spcAft>
                <a:spcPts val="0"/>
              </a:spcAft>
              <a:buNone/>
            </a:pPr>
            <a:r>
              <a:rPr lang="en-US" sz="2600" u="sng" dirty="0"/>
              <a:t>In Susquehanna County:</a:t>
            </a:r>
          </a:p>
          <a:p>
            <a:pPr lvl="1">
              <a:spcBef>
                <a:spcPts val="600"/>
              </a:spcBef>
              <a:spcAft>
                <a:spcPts val="0"/>
              </a:spcAft>
              <a:buFontTx/>
              <a:buChar char="•"/>
            </a:pPr>
            <a:r>
              <a:rPr lang="en-US" sz="2600" b="1" dirty="0"/>
              <a:t>Glacial Till </a:t>
            </a:r>
            <a:r>
              <a:rPr lang="en-US" sz="2600" dirty="0"/>
              <a:t>– </a:t>
            </a:r>
            <a:r>
              <a:rPr lang="en-US" sz="2400" dirty="0"/>
              <a:t>material left by the ice sheet </a:t>
            </a:r>
            <a:r>
              <a:rPr lang="en-US" sz="1800" b="1" dirty="0"/>
              <a:t>~ 20,000 years ago</a:t>
            </a:r>
          </a:p>
          <a:p>
            <a:pPr lvl="1">
              <a:spcBef>
                <a:spcPts val="600"/>
              </a:spcBef>
              <a:spcAft>
                <a:spcPts val="0"/>
              </a:spcAft>
              <a:buFontTx/>
              <a:buChar char="•"/>
            </a:pPr>
            <a:r>
              <a:rPr lang="en-US" sz="2600" b="1" dirty="0"/>
              <a:t>Glacial Outwash </a:t>
            </a:r>
            <a:r>
              <a:rPr lang="en-US" sz="2600" dirty="0"/>
              <a:t>– </a:t>
            </a:r>
            <a:r>
              <a:rPr lang="en-US" sz="2400" dirty="0"/>
              <a:t>material deposited by glacial </a:t>
            </a:r>
            <a:r>
              <a:rPr lang="en-US" sz="2400" dirty="0" err="1"/>
              <a:t>meltwater</a:t>
            </a:r>
            <a:endParaRPr lang="en-US" sz="1800" b="1" dirty="0"/>
          </a:p>
          <a:p>
            <a:pPr lvl="1">
              <a:spcBef>
                <a:spcPts val="600"/>
              </a:spcBef>
              <a:spcAft>
                <a:spcPts val="0"/>
              </a:spcAft>
              <a:buFontTx/>
              <a:buChar char="•"/>
            </a:pPr>
            <a:r>
              <a:rPr lang="en-US" sz="2600" b="1" dirty="0"/>
              <a:t>Alluvium</a:t>
            </a:r>
            <a:r>
              <a:rPr lang="en-US" sz="2600" dirty="0"/>
              <a:t> – </a:t>
            </a:r>
            <a:r>
              <a:rPr lang="en-US" sz="2400" dirty="0"/>
              <a:t>more recent stream deposits</a:t>
            </a:r>
          </a:p>
          <a:p>
            <a:pPr lvl="1">
              <a:spcBef>
                <a:spcPts val="600"/>
              </a:spcBef>
              <a:spcAft>
                <a:spcPts val="0"/>
              </a:spcAft>
              <a:buFontTx/>
              <a:buChar char="•"/>
            </a:pPr>
            <a:r>
              <a:rPr lang="en-US" sz="2600" b="1" dirty="0"/>
              <a:t>Tidal Marsh </a:t>
            </a:r>
            <a:r>
              <a:rPr lang="en-US" sz="2600" dirty="0"/>
              <a:t>deposits – </a:t>
            </a:r>
            <a:r>
              <a:rPr lang="en-US" sz="2400" dirty="0"/>
              <a:t>high in organic matter &amp; silt</a:t>
            </a:r>
          </a:p>
          <a:p>
            <a:pPr lvl="1">
              <a:spcBef>
                <a:spcPts val="600"/>
              </a:spcBef>
              <a:spcAft>
                <a:spcPts val="0"/>
              </a:spcAft>
              <a:buFontTx/>
              <a:buChar char="•"/>
            </a:pPr>
            <a:endParaRPr lang="en-US" sz="2600" dirty="0"/>
          </a:p>
          <a:p>
            <a:pPr lvl="1">
              <a:spcBef>
                <a:spcPts val="600"/>
              </a:spcBef>
              <a:spcAft>
                <a:spcPts val="0"/>
              </a:spcAft>
              <a:buFontTx/>
              <a:buChar char="•"/>
            </a:pPr>
            <a:r>
              <a:rPr lang="en-US" sz="2600" b="1" dirty="0"/>
              <a:t>Fill</a:t>
            </a:r>
            <a:r>
              <a:rPr lang="en-US" sz="2600" dirty="0"/>
              <a:t> – </a:t>
            </a:r>
            <a:r>
              <a:rPr lang="en-US" sz="2400" dirty="0"/>
              <a:t>human transported materials  - variable</a:t>
            </a:r>
          </a:p>
          <a:p>
            <a:pPr lvl="1">
              <a:spcBef>
                <a:spcPct val="30000"/>
              </a:spcBef>
            </a:pPr>
            <a:endParaRPr lang="en-US" sz="2600" dirty="0"/>
          </a:p>
        </p:txBody>
      </p:sp>
      <p:sp>
        <p:nvSpPr>
          <p:cNvPr id="6" name="TextBox 5"/>
          <p:cNvSpPr txBox="1"/>
          <p:nvPr/>
        </p:nvSpPr>
        <p:spPr>
          <a:xfrm>
            <a:off x="304800" y="381000"/>
            <a:ext cx="3174652" cy="523220"/>
          </a:xfrm>
          <a:prstGeom prst="rect">
            <a:avLst/>
          </a:prstGeom>
          <a:noFill/>
        </p:spPr>
        <p:txBody>
          <a:bodyPr wrap="none" rtlCol="0">
            <a:spAutoFit/>
          </a:bodyPr>
          <a:lstStyle/>
          <a:p>
            <a:pPr algn="l"/>
            <a:r>
              <a:rPr lang="en-US" sz="2800" b="1" dirty="0">
                <a:solidFill>
                  <a:schemeClr val="accent3">
                    <a:lumMod val="75000"/>
                  </a:schemeClr>
                </a:solidFill>
                <a:effectLst/>
                <a:latin typeface="+mj-lt"/>
              </a:rPr>
              <a:t>Soil Forming Factors</a:t>
            </a:r>
          </a:p>
        </p:txBody>
      </p:sp>
      <p:sp>
        <p:nvSpPr>
          <p:cNvPr id="7" name="Rectangle 2"/>
          <p:cNvSpPr txBox="1">
            <a:spLocks noChangeArrowheads="1"/>
          </p:cNvSpPr>
          <p:nvPr/>
        </p:nvSpPr>
        <p:spPr bwMode="auto">
          <a:xfrm>
            <a:off x="372533" y="838200"/>
            <a:ext cx="73152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3200" b="1" kern="0" noProof="0" dirty="0">
                <a:solidFill>
                  <a:schemeClr val="accent3">
                    <a:lumMod val="75000"/>
                  </a:schemeClr>
                </a:solidFill>
                <a:latin typeface="+mj-lt"/>
                <a:ea typeface="+mj-ea"/>
                <a:cs typeface="+mj-cs"/>
              </a:rPr>
              <a:t>Parent Material </a:t>
            </a:r>
            <a:r>
              <a:rPr kumimoji="1" lang="en-US" sz="4000" kern="0" noProof="0" dirty="0">
                <a:solidFill>
                  <a:srgbClr val="008000"/>
                </a:solidFill>
                <a:latin typeface="+mj-lt"/>
                <a:ea typeface="+mj-ea"/>
                <a:cs typeface="+mj-cs"/>
              </a:rPr>
              <a:t>- </a:t>
            </a:r>
            <a:r>
              <a:rPr kumimoji="1" lang="en-US" sz="2400" u="sng" kern="0" noProof="0" dirty="0" err="1">
                <a:solidFill>
                  <a:schemeClr val="accent3">
                    <a:lumMod val="75000"/>
                  </a:schemeClr>
                </a:solidFill>
                <a:latin typeface="+mj-lt"/>
                <a:ea typeface="+mj-ea"/>
                <a:cs typeface="+mj-cs"/>
              </a:rPr>
              <a:t>surficial</a:t>
            </a:r>
            <a:r>
              <a:rPr kumimoji="1" lang="en-US" sz="2400" kern="0" noProof="0" dirty="0">
                <a:solidFill>
                  <a:schemeClr val="accent3">
                    <a:lumMod val="75000"/>
                  </a:schemeClr>
                </a:solidFill>
                <a:latin typeface="+mj-lt"/>
                <a:ea typeface="+mj-ea"/>
                <a:cs typeface="+mj-cs"/>
              </a:rPr>
              <a:t> </a:t>
            </a:r>
            <a:r>
              <a:rPr kumimoji="1" lang="en-US" sz="2400" u="sng" kern="0" noProof="0" dirty="0">
                <a:solidFill>
                  <a:schemeClr val="accent3">
                    <a:lumMod val="75000"/>
                  </a:schemeClr>
                </a:solidFill>
                <a:latin typeface="+mj-lt"/>
                <a:ea typeface="+mj-ea"/>
                <a:cs typeface="+mj-cs"/>
              </a:rPr>
              <a:t>deposits</a:t>
            </a:r>
            <a:r>
              <a:rPr kumimoji="1" lang="en-US" sz="2400" kern="0" noProof="0" dirty="0">
                <a:solidFill>
                  <a:schemeClr val="accent3">
                    <a:lumMod val="75000"/>
                  </a:schemeClr>
                </a:solidFill>
                <a:latin typeface="+mj-lt"/>
                <a:ea typeface="+mj-ea"/>
                <a:cs typeface="+mj-cs"/>
              </a:rPr>
              <a:t> for soil formation</a:t>
            </a:r>
          </a:p>
        </p:txBody>
      </p:sp>
      <p:pic>
        <p:nvPicPr>
          <p:cNvPr id="1340417" name="Picture 1"/>
          <p:cNvPicPr>
            <a:picLocks noChangeAspect="1" noChangeArrowheads="1"/>
          </p:cNvPicPr>
          <p:nvPr/>
        </p:nvPicPr>
        <p:blipFill>
          <a:blip r:embed="rId3" cstate="print"/>
          <a:srcRect/>
          <a:stretch>
            <a:fillRect/>
          </a:stretch>
        </p:blipFill>
        <p:spPr bwMode="auto">
          <a:xfrm>
            <a:off x="5791203" y="2514600"/>
            <a:ext cx="3165387" cy="1752600"/>
          </a:xfrm>
          <a:prstGeom prst="rect">
            <a:avLst/>
          </a:prstGeom>
          <a:noFill/>
          <a:ln w="9525">
            <a:noFill/>
            <a:miter lim="800000"/>
            <a:headEnd/>
            <a:tailEnd/>
          </a:ln>
        </p:spPr>
      </p:pic>
    </p:spTree>
    <p:extLst>
      <p:ext uri="{BB962C8B-B14F-4D97-AF65-F5344CB8AC3E}">
        <p14:creationId xmlns:p14="http://schemas.microsoft.com/office/powerpoint/2010/main" val="1006467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7" name="Rectangle 3"/>
          <p:cNvSpPr>
            <a:spLocks noChangeArrowheads="1"/>
          </p:cNvSpPr>
          <p:nvPr/>
        </p:nvSpPr>
        <p:spPr bwMode="auto">
          <a:xfrm>
            <a:off x="914400" y="1905000"/>
            <a:ext cx="838200" cy="2514600"/>
          </a:xfrm>
          <a:prstGeom prst="rect">
            <a:avLst/>
          </a:prstGeom>
          <a:solidFill>
            <a:srgbClr val="D3AD7B"/>
          </a:solidFill>
          <a:ln w="9525">
            <a:solidFill>
              <a:schemeClr val="tx1"/>
            </a:solidFill>
            <a:miter lim="800000"/>
            <a:headEnd/>
            <a:tailEnd/>
          </a:ln>
          <a:effectLst/>
        </p:spPr>
        <p:txBody>
          <a:bodyPr wrap="none" anchor="ctr"/>
          <a:lstStyle/>
          <a:p>
            <a:endParaRPr lang="en-US"/>
          </a:p>
        </p:txBody>
      </p:sp>
      <p:grpSp>
        <p:nvGrpSpPr>
          <p:cNvPr id="2" name="Group 78"/>
          <p:cNvGrpSpPr>
            <a:grpSpLocks/>
          </p:cNvGrpSpPr>
          <p:nvPr/>
        </p:nvGrpSpPr>
        <p:grpSpPr bwMode="auto">
          <a:xfrm>
            <a:off x="3149600" y="1676425"/>
            <a:ext cx="838200" cy="2773363"/>
            <a:chOff x="2106" y="1037"/>
            <a:chExt cx="594" cy="1747"/>
          </a:xfrm>
        </p:grpSpPr>
        <p:sp>
          <p:nvSpPr>
            <p:cNvPr id="1132548" name="Rectangle 4"/>
            <p:cNvSpPr>
              <a:spLocks noChangeArrowheads="1"/>
            </p:cNvSpPr>
            <p:nvPr/>
          </p:nvSpPr>
          <p:spPr bwMode="auto">
            <a:xfrm>
              <a:off x="2106" y="1200"/>
              <a:ext cx="594" cy="48"/>
            </a:xfrm>
            <a:prstGeom prst="rect">
              <a:avLst/>
            </a:prstGeom>
            <a:solidFill>
              <a:schemeClr val="tx2"/>
            </a:solidFill>
            <a:ln w="9525">
              <a:solidFill>
                <a:schemeClr val="tx1"/>
              </a:solidFill>
              <a:miter lim="800000"/>
              <a:headEnd/>
              <a:tailEnd/>
            </a:ln>
            <a:effectLst/>
          </p:spPr>
          <p:txBody>
            <a:bodyPr wrap="none" anchor="ctr"/>
            <a:lstStyle/>
            <a:p>
              <a:endParaRPr lang="en-US"/>
            </a:p>
          </p:txBody>
        </p:sp>
        <p:sp>
          <p:nvSpPr>
            <p:cNvPr id="1132549" name="Rectangle 5"/>
            <p:cNvSpPr>
              <a:spLocks noChangeArrowheads="1"/>
            </p:cNvSpPr>
            <p:nvPr/>
          </p:nvSpPr>
          <p:spPr bwMode="auto">
            <a:xfrm>
              <a:off x="2106" y="1248"/>
              <a:ext cx="594" cy="1536"/>
            </a:xfrm>
            <a:prstGeom prst="rect">
              <a:avLst/>
            </a:prstGeom>
            <a:solidFill>
              <a:srgbClr val="D3AD7B"/>
            </a:solidFill>
            <a:ln w="9525">
              <a:solidFill>
                <a:schemeClr val="tx1"/>
              </a:solidFill>
              <a:miter lim="800000"/>
              <a:headEnd/>
              <a:tailEnd/>
            </a:ln>
            <a:effectLst/>
          </p:spPr>
          <p:txBody>
            <a:bodyPr wrap="none" anchor="ctr"/>
            <a:lstStyle/>
            <a:p>
              <a:endParaRPr lang="en-US"/>
            </a:p>
          </p:txBody>
        </p:sp>
        <p:sp>
          <p:nvSpPr>
            <p:cNvPr id="1132566" name="AutoShape 22"/>
            <p:cNvSpPr>
              <a:spLocks noChangeArrowheads="1"/>
            </p:cNvSpPr>
            <p:nvPr/>
          </p:nvSpPr>
          <p:spPr bwMode="auto">
            <a:xfrm>
              <a:off x="2376" y="1104"/>
              <a:ext cx="54" cy="96"/>
            </a:xfrm>
            <a:prstGeom prst="cloudCallout">
              <a:avLst>
                <a:gd name="adj1" fmla="val -43750"/>
                <a:gd name="adj2" fmla="val 70000"/>
              </a:avLst>
            </a:prstGeom>
            <a:solidFill>
              <a:schemeClr val="folHlink"/>
            </a:solidFill>
            <a:ln w="9525">
              <a:solidFill>
                <a:schemeClr val="folHlink"/>
              </a:solidFill>
              <a:round/>
              <a:headEnd/>
              <a:tailEnd/>
            </a:ln>
            <a:effectLst/>
          </p:spPr>
          <p:txBody>
            <a:bodyPr/>
            <a:lstStyle/>
            <a:p>
              <a:pPr eaLnBrk="1" hangingPunct="1"/>
              <a:endParaRPr lang="en-US" sz="1800">
                <a:effectLst/>
                <a:latin typeface="Arial" charset="0"/>
              </a:endParaRPr>
            </a:p>
          </p:txBody>
        </p:sp>
        <p:sp>
          <p:nvSpPr>
            <p:cNvPr id="1132567" name="AutoShape 23"/>
            <p:cNvSpPr>
              <a:spLocks noChangeArrowheads="1"/>
            </p:cNvSpPr>
            <p:nvPr/>
          </p:nvSpPr>
          <p:spPr bwMode="auto">
            <a:xfrm>
              <a:off x="2592" y="1104"/>
              <a:ext cx="54" cy="48"/>
            </a:xfrm>
            <a:prstGeom prst="wedgeEllipseCallout">
              <a:avLst>
                <a:gd name="adj1" fmla="val -43750"/>
                <a:gd name="adj2" fmla="val 70000"/>
              </a:avLst>
            </a:prstGeom>
            <a:solidFill>
              <a:schemeClr val="folHlink"/>
            </a:solidFill>
            <a:ln w="9525">
              <a:solidFill>
                <a:schemeClr val="tx1"/>
              </a:solidFill>
              <a:miter lim="800000"/>
              <a:headEnd/>
              <a:tailEnd/>
            </a:ln>
            <a:effectLst/>
          </p:spPr>
          <p:txBody>
            <a:bodyPr/>
            <a:lstStyle/>
            <a:p>
              <a:pPr eaLnBrk="1" hangingPunct="1"/>
              <a:endParaRPr lang="en-US" sz="1800">
                <a:effectLst/>
                <a:latin typeface="Arial" charset="0"/>
              </a:endParaRPr>
            </a:p>
          </p:txBody>
        </p:sp>
        <p:sp>
          <p:nvSpPr>
            <p:cNvPr id="1132568" name="Freeform 24"/>
            <p:cNvSpPr>
              <a:spLocks/>
            </p:cNvSpPr>
            <p:nvPr/>
          </p:nvSpPr>
          <p:spPr bwMode="auto">
            <a:xfrm>
              <a:off x="2559" y="1114"/>
              <a:ext cx="59" cy="86"/>
            </a:xfrm>
            <a:custGeom>
              <a:avLst/>
              <a:gdLst/>
              <a:ahLst/>
              <a:cxnLst>
                <a:cxn ang="0">
                  <a:pos x="0" y="0"/>
                </a:cxn>
                <a:cxn ang="0">
                  <a:pos x="39" y="86"/>
                </a:cxn>
              </a:cxnLst>
              <a:rect l="0" t="0" r="r" b="b"/>
              <a:pathLst>
                <a:path w="52" h="86">
                  <a:moveTo>
                    <a:pt x="0" y="0"/>
                  </a:moveTo>
                  <a:cubicBezTo>
                    <a:pt x="52" y="16"/>
                    <a:pt x="39" y="34"/>
                    <a:pt x="39" y="86"/>
                  </a:cubicBezTo>
                </a:path>
              </a:pathLst>
            </a:custGeom>
            <a:solidFill>
              <a:schemeClr val="folHlink"/>
            </a:solidFill>
            <a:ln w="9525">
              <a:solidFill>
                <a:schemeClr val="folHlink"/>
              </a:solidFill>
              <a:round/>
              <a:headEnd/>
              <a:tailEnd/>
            </a:ln>
            <a:effectLst/>
          </p:spPr>
          <p:txBody>
            <a:bodyPr/>
            <a:lstStyle/>
            <a:p>
              <a:endParaRPr lang="en-US"/>
            </a:p>
          </p:txBody>
        </p:sp>
        <p:sp>
          <p:nvSpPr>
            <p:cNvPr id="1132569" name="Freeform 25"/>
            <p:cNvSpPr>
              <a:spLocks/>
            </p:cNvSpPr>
            <p:nvPr/>
          </p:nvSpPr>
          <p:spPr bwMode="auto">
            <a:xfrm>
              <a:off x="2646" y="1114"/>
              <a:ext cx="15" cy="96"/>
            </a:xfrm>
            <a:custGeom>
              <a:avLst/>
              <a:gdLst/>
              <a:ahLst/>
              <a:cxnLst>
                <a:cxn ang="0">
                  <a:pos x="0" y="96"/>
                </a:cxn>
                <a:cxn ang="0">
                  <a:pos x="10" y="0"/>
                </a:cxn>
              </a:cxnLst>
              <a:rect l="0" t="0" r="r" b="b"/>
              <a:pathLst>
                <a:path w="13" h="96">
                  <a:moveTo>
                    <a:pt x="0" y="96"/>
                  </a:moveTo>
                  <a:cubicBezTo>
                    <a:pt x="13" y="32"/>
                    <a:pt x="10" y="64"/>
                    <a:pt x="10" y="0"/>
                  </a:cubicBezTo>
                </a:path>
              </a:pathLst>
            </a:custGeom>
            <a:solidFill>
              <a:schemeClr val="folHlink"/>
            </a:solidFill>
            <a:ln w="9525">
              <a:solidFill>
                <a:schemeClr val="folHlink"/>
              </a:solidFill>
              <a:round/>
              <a:headEnd/>
              <a:tailEnd/>
            </a:ln>
            <a:effectLst/>
          </p:spPr>
          <p:txBody>
            <a:bodyPr/>
            <a:lstStyle/>
            <a:p>
              <a:endParaRPr lang="en-US"/>
            </a:p>
          </p:txBody>
        </p:sp>
        <p:sp>
          <p:nvSpPr>
            <p:cNvPr id="1132570" name="Freeform 26"/>
            <p:cNvSpPr>
              <a:spLocks/>
            </p:cNvSpPr>
            <p:nvPr/>
          </p:nvSpPr>
          <p:spPr bwMode="auto">
            <a:xfrm>
              <a:off x="2211" y="1037"/>
              <a:ext cx="24" cy="163"/>
            </a:xfrm>
            <a:custGeom>
              <a:avLst/>
              <a:gdLst/>
              <a:ahLst/>
              <a:cxnLst>
                <a:cxn ang="0">
                  <a:pos x="22" y="0"/>
                </a:cxn>
                <a:cxn ang="0">
                  <a:pos x="13" y="163"/>
                </a:cxn>
              </a:cxnLst>
              <a:rect l="0" t="0" r="r" b="b"/>
              <a:pathLst>
                <a:path w="22" h="163">
                  <a:moveTo>
                    <a:pt x="22" y="0"/>
                  </a:moveTo>
                  <a:cubicBezTo>
                    <a:pt x="0" y="72"/>
                    <a:pt x="13" y="19"/>
                    <a:pt x="13" y="163"/>
                  </a:cubicBezTo>
                </a:path>
              </a:pathLst>
            </a:custGeom>
            <a:noFill/>
            <a:ln w="9525">
              <a:solidFill>
                <a:schemeClr val="folHlink"/>
              </a:solidFill>
              <a:round/>
              <a:headEnd/>
              <a:tailEnd/>
            </a:ln>
            <a:effectLst/>
          </p:spPr>
          <p:txBody>
            <a:bodyPr/>
            <a:lstStyle/>
            <a:p>
              <a:endParaRPr lang="en-US"/>
            </a:p>
          </p:txBody>
        </p:sp>
        <p:sp>
          <p:nvSpPr>
            <p:cNvPr id="1132571" name="AutoShape 27"/>
            <p:cNvSpPr>
              <a:spLocks noChangeArrowheads="1"/>
            </p:cNvSpPr>
            <p:nvPr/>
          </p:nvSpPr>
          <p:spPr bwMode="auto">
            <a:xfrm>
              <a:off x="2268" y="1104"/>
              <a:ext cx="54" cy="96"/>
            </a:xfrm>
            <a:prstGeom prst="wedgeEllipseCallout">
              <a:avLst>
                <a:gd name="adj1" fmla="val -43750"/>
                <a:gd name="adj2" fmla="val 19792"/>
              </a:avLst>
            </a:prstGeom>
            <a:solidFill>
              <a:schemeClr val="folHlink"/>
            </a:solidFill>
            <a:ln w="9525">
              <a:solidFill>
                <a:schemeClr val="folHlink"/>
              </a:solidFill>
              <a:miter lim="800000"/>
              <a:headEnd/>
              <a:tailEnd/>
            </a:ln>
            <a:effectLst/>
          </p:spPr>
          <p:txBody>
            <a:bodyPr/>
            <a:lstStyle/>
            <a:p>
              <a:pPr eaLnBrk="1" hangingPunct="1"/>
              <a:endParaRPr lang="en-US" sz="1800">
                <a:effectLst/>
                <a:latin typeface="Arial" charset="0"/>
              </a:endParaRPr>
            </a:p>
          </p:txBody>
        </p:sp>
        <p:sp>
          <p:nvSpPr>
            <p:cNvPr id="1132577" name="Freeform 33"/>
            <p:cNvSpPr>
              <a:spLocks/>
            </p:cNvSpPr>
            <p:nvPr/>
          </p:nvSpPr>
          <p:spPr bwMode="auto">
            <a:xfrm>
              <a:off x="2592" y="1258"/>
              <a:ext cx="21" cy="28"/>
            </a:xfrm>
            <a:custGeom>
              <a:avLst/>
              <a:gdLst/>
              <a:ahLst/>
              <a:cxnLst>
                <a:cxn ang="0">
                  <a:pos x="19" y="0"/>
                </a:cxn>
                <a:cxn ang="0">
                  <a:pos x="0" y="28"/>
                </a:cxn>
                <a:cxn ang="0">
                  <a:pos x="19" y="0"/>
                </a:cxn>
              </a:cxnLst>
              <a:rect l="0" t="0" r="r" b="b"/>
              <a:pathLst>
                <a:path w="19" h="28">
                  <a:moveTo>
                    <a:pt x="19" y="0"/>
                  </a:moveTo>
                  <a:cubicBezTo>
                    <a:pt x="13" y="9"/>
                    <a:pt x="0" y="28"/>
                    <a:pt x="0" y="28"/>
                  </a:cubicBezTo>
                  <a:cubicBezTo>
                    <a:pt x="0" y="28"/>
                    <a:pt x="13" y="9"/>
                    <a:pt x="19" y="0"/>
                  </a:cubicBezTo>
                  <a:close/>
                </a:path>
              </a:pathLst>
            </a:custGeom>
            <a:solidFill>
              <a:schemeClr val="accent1"/>
            </a:solidFill>
            <a:ln w="9525">
              <a:solidFill>
                <a:schemeClr val="tx1"/>
              </a:solidFill>
              <a:round/>
              <a:headEnd/>
              <a:tailEnd/>
            </a:ln>
            <a:effectLst/>
          </p:spPr>
          <p:txBody>
            <a:bodyPr/>
            <a:lstStyle/>
            <a:p>
              <a:endParaRPr lang="en-US"/>
            </a:p>
          </p:txBody>
        </p:sp>
        <p:sp>
          <p:nvSpPr>
            <p:cNvPr id="1132578" name="Freeform 34"/>
            <p:cNvSpPr>
              <a:spLocks/>
            </p:cNvSpPr>
            <p:nvPr/>
          </p:nvSpPr>
          <p:spPr bwMode="auto">
            <a:xfrm>
              <a:off x="2225" y="1248"/>
              <a:ext cx="76" cy="29"/>
            </a:xfrm>
            <a:custGeom>
              <a:avLst/>
              <a:gdLst/>
              <a:ahLst/>
              <a:cxnLst>
                <a:cxn ang="0">
                  <a:pos x="0" y="0"/>
                </a:cxn>
                <a:cxn ang="0">
                  <a:pos x="67" y="29"/>
                </a:cxn>
              </a:cxnLst>
              <a:rect l="0" t="0" r="r" b="b"/>
              <a:pathLst>
                <a:path w="67" h="29">
                  <a:moveTo>
                    <a:pt x="0" y="0"/>
                  </a:moveTo>
                  <a:cubicBezTo>
                    <a:pt x="23" y="8"/>
                    <a:pt x="50" y="12"/>
                    <a:pt x="67" y="29"/>
                  </a:cubicBezTo>
                </a:path>
              </a:pathLst>
            </a:custGeom>
            <a:noFill/>
            <a:ln w="9525">
              <a:solidFill>
                <a:schemeClr val="tx1"/>
              </a:solidFill>
              <a:round/>
              <a:headEnd/>
              <a:tailEnd/>
            </a:ln>
            <a:effectLst/>
          </p:spPr>
          <p:txBody>
            <a:bodyPr/>
            <a:lstStyle/>
            <a:p>
              <a:endParaRPr lang="en-US"/>
            </a:p>
          </p:txBody>
        </p:sp>
        <p:sp>
          <p:nvSpPr>
            <p:cNvPr id="1132579" name="Freeform 35"/>
            <p:cNvSpPr>
              <a:spLocks/>
            </p:cNvSpPr>
            <p:nvPr/>
          </p:nvSpPr>
          <p:spPr bwMode="auto">
            <a:xfrm>
              <a:off x="2441" y="1248"/>
              <a:ext cx="54" cy="38"/>
            </a:xfrm>
            <a:custGeom>
              <a:avLst/>
              <a:gdLst/>
              <a:ahLst/>
              <a:cxnLst>
                <a:cxn ang="0">
                  <a:pos x="48" y="0"/>
                </a:cxn>
                <a:cxn ang="0">
                  <a:pos x="0" y="38"/>
                </a:cxn>
              </a:cxnLst>
              <a:rect l="0" t="0" r="r" b="b"/>
              <a:pathLst>
                <a:path w="48" h="38">
                  <a:moveTo>
                    <a:pt x="48" y="0"/>
                  </a:moveTo>
                  <a:cubicBezTo>
                    <a:pt x="37" y="31"/>
                    <a:pt x="35" y="38"/>
                    <a:pt x="0" y="38"/>
                  </a:cubicBezTo>
                </a:path>
              </a:pathLst>
            </a:custGeom>
            <a:noFill/>
            <a:ln w="9525">
              <a:solidFill>
                <a:schemeClr val="tx1"/>
              </a:solidFill>
              <a:round/>
              <a:headEnd/>
              <a:tailEnd/>
            </a:ln>
            <a:effectLst/>
          </p:spPr>
          <p:txBody>
            <a:bodyPr/>
            <a:lstStyle/>
            <a:p>
              <a:endParaRPr lang="en-US"/>
            </a:p>
          </p:txBody>
        </p:sp>
      </p:grpSp>
      <p:grpSp>
        <p:nvGrpSpPr>
          <p:cNvPr id="3" name="Group 79"/>
          <p:cNvGrpSpPr>
            <a:grpSpLocks/>
          </p:cNvGrpSpPr>
          <p:nvPr/>
        </p:nvGrpSpPr>
        <p:grpSpPr bwMode="auto">
          <a:xfrm>
            <a:off x="5334002" y="1600200"/>
            <a:ext cx="857956" cy="2819400"/>
            <a:chOff x="3780" y="1008"/>
            <a:chExt cx="608" cy="1776"/>
          </a:xfrm>
        </p:grpSpPr>
        <p:sp>
          <p:nvSpPr>
            <p:cNvPr id="1132550" name="AutoShape 6"/>
            <p:cNvSpPr>
              <a:spLocks noChangeArrowheads="1"/>
            </p:cNvSpPr>
            <p:nvPr/>
          </p:nvSpPr>
          <p:spPr bwMode="auto">
            <a:xfrm>
              <a:off x="3834" y="1056"/>
              <a:ext cx="108" cy="144"/>
            </a:xfrm>
            <a:prstGeom prst="cloudCallout">
              <a:avLst>
                <a:gd name="adj1" fmla="val -43750"/>
                <a:gd name="adj2" fmla="val 36806"/>
              </a:avLst>
            </a:prstGeom>
            <a:solidFill>
              <a:schemeClr val="folHlink"/>
            </a:solidFill>
            <a:ln w="9525">
              <a:solidFill>
                <a:schemeClr val="tx1"/>
              </a:solidFill>
              <a:round/>
              <a:headEnd/>
              <a:tailEnd/>
            </a:ln>
            <a:effectLst/>
          </p:spPr>
          <p:txBody>
            <a:bodyPr/>
            <a:lstStyle/>
            <a:p>
              <a:pPr eaLnBrk="1" hangingPunct="1"/>
              <a:endParaRPr lang="en-US" sz="1800">
                <a:effectLst/>
                <a:latin typeface="Arial" charset="0"/>
              </a:endParaRPr>
            </a:p>
          </p:txBody>
        </p:sp>
        <p:sp>
          <p:nvSpPr>
            <p:cNvPr id="1132551" name="Rectangle 7"/>
            <p:cNvSpPr>
              <a:spLocks noChangeArrowheads="1"/>
            </p:cNvSpPr>
            <p:nvPr/>
          </p:nvSpPr>
          <p:spPr bwMode="auto">
            <a:xfrm>
              <a:off x="3780" y="1440"/>
              <a:ext cx="540" cy="1344"/>
            </a:xfrm>
            <a:prstGeom prst="rect">
              <a:avLst/>
            </a:prstGeom>
            <a:solidFill>
              <a:srgbClr val="D3AD7B"/>
            </a:solidFill>
            <a:ln w="9525">
              <a:solidFill>
                <a:schemeClr val="tx1"/>
              </a:solidFill>
              <a:miter lim="800000"/>
              <a:headEnd/>
              <a:tailEnd/>
            </a:ln>
            <a:effectLst/>
          </p:spPr>
          <p:txBody>
            <a:bodyPr wrap="none" anchor="ctr"/>
            <a:lstStyle/>
            <a:p>
              <a:endParaRPr lang="en-US"/>
            </a:p>
          </p:txBody>
        </p:sp>
        <p:sp>
          <p:nvSpPr>
            <p:cNvPr id="1132552" name="Rectangle 8"/>
            <p:cNvSpPr>
              <a:spLocks noChangeArrowheads="1"/>
            </p:cNvSpPr>
            <p:nvPr/>
          </p:nvSpPr>
          <p:spPr bwMode="auto">
            <a:xfrm>
              <a:off x="3780" y="1296"/>
              <a:ext cx="540" cy="144"/>
            </a:xfrm>
            <a:prstGeom prst="rect">
              <a:avLst/>
            </a:prstGeom>
            <a:solidFill>
              <a:srgbClr val="DBAA85"/>
            </a:solidFill>
            <a:ln w="9525">
              <a:solidFill>
                <a:schemeClr val="tx1"/>
              </a:solidFill>
              <a:miter lim="800000"/>
              <a:headEnd/>
              <a:tailEnd/>
            </a:ln>
            <a:effectLst/>
          </p:spPr>
          <p:txBody>
            <a:bodyPr wrap="none" anchor="ctr"/>
            <a:lstStyle/>
            <a:p>
              <a:endParaRPr lang="en-US"/>
            </a:p>
          </p:txBody>
        </p:sp>
        <p:sp>
          <p:nvSpPr>
            <p:cNvPr id="1132553" name="Rectangle 9"/>
            <p:cNvSpPr>
              <a:spLocks noChangeArrowheads="1"/>
            </p:cNvSpPr>
            <p:nvPr/>
          </p:nvSpPr>
          <p:spPr bwMode="auto">
            <a:xfrm>
              <a:off x="3780" y="1200"/>
              <a:ext cx="540" cy="96"/>
            </a:xfrm>
            <a:prstGeom prst="rect">
              <a:avLst/>
            </a:prstGeom>
            <a:solidFill>
              <a:schemeClr val="tx2"/>
            </a:solidFill>
            <a:ln w="9525">
              <a:solidFill>
                <a:schemeClr val="tx1"/>
              </a:solidFill>
              <a:miter lim="800000"/>
              <a:headEnd/>
              <a:tailEnd/>
            </a:ln>
            <a:effectLst/>
          </p:spPr>
          <p:txBody>
            <a:bodyPr wrap="none" anchor="ctr"/>
            <a:lstStyle/>
            <a:p>
              <a:endParaRPr lang="en-US"/>
            </a:p>
          </p:txBody>
        </p:sp>
        <p:sp>
          <p:nvSpPr>
            <p:cNvPr id="1132554" name="Freeform 10"/>
            <p:cNvSpPr>
              <a:spLocks/>
            </p:cNvSpPr>
            <p:nvPr/>
          </p:nvSpPr>
          <p:spPr bwMode="auto">
            <a:xfrm>
              <a:off x="4104" y="1056"/>
              <a:ext cx="34" cy="163"/>
            </a:xfrm>
            <a:custGeom>
              <a:avLst/>
              <a:gdLst/>
              <a:ahLst/>
              <a:cxnLst>
                <a:cxn ang="0">
                  <a:pos x="0" y="0"/>
                </a:cxn>
                <a:cxn ang="0">
                  <a:pos x="19" y="163"/>
                </a:cxn>
              </a:cxnLst>
              <a:rect l="0" t="0" r="r" b="b"/>
              <a:pathLst>
                <a:path w="30" h="163">
                  <a:moveTo>
                    <a:pt x="0" y="0"/>
                  </a:moveTo>
                  <a:cubicBezTo>
                    <a:pt x="30" y="91"/>
                    <a:pt x="19" y="38"/>
                    <a:pt x="19" y="163"/>
                  </a:cubicBezTo>
                </a:path>
              </a:pathLst>
            </a:custGeom>
            <a:noFill/>
            <a:ln w="9525">
              <a:solidFill>
                <a:schemeClr val="folHlink"/>
              </a:solidFill>
              <a:round/>
              <a:headEnd/>
              <a:tailEnd/>
            </a:ln>
            <a:effectLst/>
          </p:spPr>
          <p:txBody>
            <a:bodyPr/>
            <a:lstStyle/>
            <a:p>
              <a:endParaRPr lang="en-US"/>
            </a:p>
          </p:txBody>
        </p:sp>
        <p:sp>
          <p:nvSpPr>
            <p:cNvPr id="1132555" name="Freeform 11"/>
            <p:cNvSpPr>
              <a:spLocks/>
            </p:cNvSpPr>
            <p:nvPr/>
          </p:nvSpPr>
          <p:spPr bwMode="auto">
            <a:xfrm>
              <a:off x="4266" y="1104"/>
              <a:ext cx="122" cy="87"/>
            </a:xfrm>
            <a:custGeom>
              <a:avLst/>
              <a:gdLst/>
              <a:ahLst/>
              <a:cxnLst>
                <a:cxn ang="0">
                  <a:pos x="108" y="0"/>
                </a:cxn>
                <a:cxn ang="0">
                  <a:pos x="21" y="48"/>
                </a:cxn>
                <a:cxn ang="0">
                  <a:pos x="2" y="87"/>
                </a:cxn>
              </a:cxnLst>
              <a:rect l="0" t="0" r="r" b="b"/>
              <a:pathLst>
                <a:path w="108" h="87">
                  <a:moveTo>
                    <a:pt x="108" y="0"/>
                  </a:moveTo>
                  <a:cubicBezTo>
                    <a:pt x="79" y="19"/>
                    <a:pt x="50" y="29"/>
                    <a:pt x="21" y="48"/>
                  </a:cubicBezTo>
                  <a:cubicBezTo>
                    <a:pt x="0" y="80"/>
                    <a:pt x="2" y="65"/>
                    <a:pt x="2" y="87"/>
                  </a:cubicBezTo>
                </a:path>
              </a:pathLst>
            </a:custGeom>
            <a:noFill/>
            <a:ln w="9525">
              <a:solidFill>
                <a:schemeClr val="folHlink"/>
              </a:solidFill>
              <a:round/>
              <a:headEnd/>
              <a:tailEnd/>
            </a:ln>
            <a:effectLst/>
          </p:spPr>
          <p:txBody>
            <a:bodyPr/>
            <a:lstStyle/>
            <a:p>
              <a:endParaRPr lang="en-US"/>
            </a:p>
          </p:txBody>
        </p:sp>
        <p:sp>
          <p:nvSpPr>
            <p:cNvPr id="1132560" name="Line 16"/>
            <p:cNvSpPr>
              <a:spLocks noChangeShapeType="1"/>
            </p:cNvSpPr>
            <p:nvPr/>
          </p:nvSpPr>
          <p:spPr bwMode="auto">
            <a:xfrm>
              <a:off x="4212" y="1008"/>
              <a:ext cx="0" cy="144"/>
            </a:xfrm>
            <a:prstGeom prst="line">
              <a:avLst/>
            </a:prstGeom>
            <a:noFill/>
            <a:ln w="9525">
              <a:solidFill>
                <a:schemeClr val="folHlink"/>
              </a:solidFill>
              <a:round/>
              <a:headEnd/>
              <a:tailEnd/>
            </a:ln>
            <a:effectLst/>
          </p:spPr>
          <p:txBody>
            <a:bodyPr/>
            <a:lstStyle/>
            <a:p>
              <a:endParaRPr lang="en-US"/>
            </a:p>
          </p:txBody>
        </p:sp>
        <p:sp>
          <p:nvSpPr>
            <p:cNvPr id="1132561" name="Line 17"/>
            <p:cNvSpPr>
              <a:spLocks noChangeShapeType="1"/>
            </p:cNvSpPr>
            <p:nvPr/>
          </p:nvSpPr>
          <p:spPr bwMode="auto">
            <a:xfrm>
              <a:off x="4158" y="1104"/>
              <a:ext cx="0" cy="96"/>
            </a:xfrm>
            <a:prstGeom prst="line">
              <a:avLst/>
            </a:prstGeom>
            <a:noFill/>
            <a:ln w="9525">
              <a:solidFill>
                <a:schemeClr val="folHlink"/>
              </a:solidFill>
              <a:round/>
              <a:headEnd/>
              <a:tailEnd/>
            </a:ln>
            <a:effectLst/>
          </p:spPr>
          <p:txBody>
            <a:bodyPr/>
            <a:lstStyle/>
            <a:p>
              <a:endParaRPr lang="en-US"/>
            </a:p>
          </p:txBody>
        </p:sp>
        <p:sp>
          <p:nvSpPr>
            <p:cNvPr id="1132562" name="Freeform 18"/>
            <p:cNvSpPr>
              <a:spLocks/>
            </p:cNvSpPr>
            <p:nvPr/>
          </p:nvSpPr>
          <p:spPr bwMode="auto">
            <a:xfrm>
              <a:off x="4201" y="1056"/>
              <a:ext cx="54" cy="134"/>
            </a:xfrm>
            <a:custGeom>
              <a:avLst/>
              <a:gdLst/>
              <a:ahLst/>
              <a:cxnLst>
                <a:cxn ang="0">
                  <a:pos x="48" y="0"/>
                </a:cxn>
                <a:cxn ang="0">
                  <a:pos x="0" y="134"/>
                </a:cxn>
              </a:cxnLst>
              <a:rect l="0" t="0" r="r" b="b"/>
              <a:pathLst>
                <a:path w="48" h="134">
                  <a:moveTo>
                    <a:pt x="48" y="0"/>
                  </a:moveTo>
                  <a:cubicBezTo>
                    <a:pt x="34" y="46"/>
                    <a:pt x="0" y="83"/>
                    <a:pt x="0" y="134"/>
                  </a:cubicBezTo>
                </a:path>
              </a:pathLst>
            </a:custGeom>
            <a:noFill/>
            <a:ln w="9525">
              <a:solidFill>
                <a:schemeClr val="folHlink"/>
              </a:solidFill>
              <a:round/>
              <a:headEnd/>
              <a:tailEnd/>
            </a:ln>
            <a:effectLst/>
          </p:spPr>
          <p:txBody>
            <a:bodyPr/>
            <a:lstStyle/>
            <a:p>
              <a:endParaRPr lang="en-US"/>
            </a:p>
          </p:txBody>
        </p:sp>
        <p:sp>
          <p:nvSpPr>
            <p:cNvPr id="1132563" name="Freeform 19"/>
            <p:cNvSpPr>
              <a:spLocks/>
            </p:cNvSpPr>
            <p:nvPr/>
          </p:nvSpPr>
          <p:spPr bwMode="auto">
            <a:xfrm>
              <a:off x="4230" y="1027"/>
              <a:ext cx="15" cy="163"/>
            </a:xfrm>
            <a:custGeom>
              <a:avLst/>
              <a:gdLst/>
              <a:ahLst/>
              <a:cxnLst>
                <a:cxn ang="0">
                  <a:pos x="13" y="0"/>
                </a:cxn>
                <a:cxn ang="0">
                  <a:pos x="3" y="163"/>
                </a:cxn>
              </a:cxnLst>
              <a:rect l="0" t="0" r="r" b="b"/>
              <a:pathLst>
                <a:path w="13" h="163">
                  <a:moveTo>
                    <a:pt x="13" y="0"/>
                  </a:moveTo>
                  <a:cubicBezTo>
                    <a:pt x="0" y="112"/>
                    <a:pt x="3" y="58"/>
                    <a:pt x="3" y="163"/>
                  </a:cubicBezTo>
                </a:path>
              </a:pathLst>
            </a:custGeom>
            <a:noFill/>
            <a:ln w="9525">
              <a:solidFill>
                <a:schemeClr val="folHlink"/>
              </a:solidFill>
              <a:round/>
              <a:headEnd/>
              <a:tailEnd/>
            </a:ln>
            <a:effectLst/>
          </p:spPr>
          <p:txBody>
            <a:bodyPr/>
            <a:lstStyle/>
            <a:p>
              <a:endParaRPr lang="en-US"/>
            </a:p>
          </p:txBody>
        </p:sp>
        <p:sp>
          <p:nvSpPr>
            <p:cNvPr id="1132564" name="Freeform 20"/>
            <p:cNvSpPr>
              <a:spLocks/>
            </p:cNvSpPr>
            <p:nvPr/>
          </p:nvSpPr>
          <p:spPr bwMode="auto">
            <a:xfrm>
              <a:off x="4255" y="1075"/>
              <a:ext cx="32" cy="125"/>
            </a:xfrm>
            <a:custGeom>
              <a:avLst/>
              <a:gdLst/>
              <a:ahLst/>
              <a:cxnLst>
                <a:cxn ang="0">
                  <a:pos x="29" y="0"/>
                </a:cxn>
                <a:cxn ang="0">
                  <a:pos x="0" y="125"/>
                </a:cxn>
              </a:cxnLst>
              <a:rect l="0" t="0" r="r" b="b"/>
              <a:pathLst>
                <a:path w="29" h="125">
                  <a:moveTo>
                    <a:pt x="29" y="0"/>
                  </a:moveTo>
                  <a:cubicBezTo>
                    <a:pt x="13" y="49"/>
                    <a:pt x="0" y="76"/>
                    <a:pt x="0" y="125"/>
                  </a:cubicBezTo>
                </a:path>
              </a:pathLst>
            </a:custGeom>
            <a:noFill/>
            <a:ln w="9525">
              <a:solidFill>
                <a:schemeClr val="folHlink"/>
              </a:solidFill>
              <a:round/>
              <a:headEnd/>
              <a:tailEnd/>
            </a:ln>
            <a:effectLst/>
          </p:spPr>
          <p:txBody>
            <a:bodyPr/>
            <a:lstStyle/>
            <a:p>
              <a:endParaRPr lang="en-US"/>
            </a:p>
          </p:txBody>
        </p:sp>
        <p:sp>
          <p:nvSpPr>
            <p:cNvPr id="1132565" name="AutoShape 21"/>
            <p:cNvSpPr>
              <a:spLocks noChangeArrowheads="1"/>
            </p:cNvSpPr>
            <p:nvPr/>
          </p:nvSpPr>
          <p:spPr bwMode="auto">
            <a:xfrm>
              <a:off x="4050" y="1104"/>
              <a:ext cx="54" cy="96"/>
            </a:xfrm>
            <a:prstGeom prst="wedgeEllipseCallout">
              <a:avLst>
                <a:gd name="adj1" fmla="val -43750"/>
                <a:gd name="adj2" fmla="val 70000"/>
              </a:avLst>
            </a:prstGeom>
            <a:solidFill>
              <a:schemeClr val="folHlink"/>
            </a:solidFill>
            <a:ln w="9525">
              <a:solidFill>
                <a:schemeClr val="tx1"/>
              </a:solidFill>
              <a:miter lim="800000"/>
              <a:headEnd/>
              <a:tailEnd/>
            </a:ln>
            <a:effectLst/>
          </p:spPr>
          <p:txBody>
            <a:bodyPr/>
            <a:lstStyle/>
            <a:p>
              <a:pPr eaLnBrk="1" hangingPunct="1"/>
              <a:endParaRPr lang="en-US" sz="1800">
                <a:effectLst/>
                <a:latin typeface="Arial" charset="0"/>
              </a:endParaRPr>
            </a:p>
          </p:txBody>
        </p:sp>
        <p:sp>
          <p:nvSpPr>
            <p:cNvPr id="1132572" name="Freeform 28"/>
            <p:cNvSpPr>
              <a:spLocks/>
            </p:cNvSpPr>
            <p:nvPr/>
          </p:nvSpPr>
          <p:spPr bwMode="auto">
            <a:xfrm>
              <a:off x="4047" y="1202"/>
              <a:ext cx="37" cy="219"/>
            </a:xfrm>
            <a:custGeom>
              <a:avLst/>
              <a:gdLst/>
              <a:ahLst/>
              <a:cxnLst>
                <a:cxn ang="0">
                  <a:pos x="22" y="17"/>
                </a:cxn>
                <a:cxn ang="0">
                  <a:pos x="22" y="84"/>
                </a:cxn>
                <a:cxn ang="0">
                  <a:pos x="13" y="152"/>
                </a:cxn>
                <a:cxn ang="0">
                  <a:pos x="32" y="219"/>
                </a:cxn>
              </a:cxnLst>
              <a:rect l="0" t="0" r="r" b="b"/>
              <a:pathLst>
                <a:path w="33" h="219">
                  <a:moveTo>
                    <a:pt x="22" y="17"/>
                  </a:moveTo>
                  <a:cubicBezTo>
                    <a:pt x="0" y="87"/>
                    <a:pt x="22" y="0"/>
                    <a:pt x="22" y="84"/>
                  </a:cubicBezTo>
                  <a:cubicBezTo>
                    <a:pt x="22" y="107"/>
                    <a:pt x="16" y="129"/>
                    <a:pt x="13" y="152"/>
                  </a:cubicBezTo>
                  <a:cubicBezTo>
                    <a:pt x="33" y="212"/>
                    <a:pt x="32" y="189"/>
                    <a:pt x="32" y="219"/>
                  </a:cubicBezTo>
                </a:path>
              </a:pathLst>
            </a:custGeom>
            <a:noFill/>
            <a:ln w="9525">
              <a:solidFill>
                <a:schemeClr val="tx1"/>
              </a:solidFill>
              <a:round/>
              <a:headEnd/>
              <a:tailEnd/>
            </a:ln>
            <a:effectLst/>
          </p:spPr>
          <p:txBody>
            <a:bodyPr/>
            <a:lstStyle/>
            <a:p>
              <a:endParaRPr lang="en-US"/>
            </a:p>
          </p:txBody>
        </p:sp>
        <p:sp>
          <p:nvSpPr>
            <p:cNvPr id="1132573" name="Freeform 29"/>
            <p:cNvSpPr>
              <a:spLocks/>
            </p:cNvSpPr>
            <p:nvPr/>
          </p:nvSpPr>
          <p:spPr bwMode="auto">
            <a:xfrm>
              <a:off x="4052" y="1321"/>
              <a:ext cx="106" cy="61"/>
            </a:xfrm>
            <a:custGeom>
              <a:avLst/>
              <a:gdLst/>
              <a:ahLst/>
              <a:cxnLst>
                <a:cxn ang="0">
                  <a:pos x="17" y="13"/>
                </a:cxn>
                <a:cxn ang="0">
                  <a:pos x="65" y="52"/>
                </a:cxn>
                <a:cxn ang="0">
                  <a:pos x="94" y="61"/>
                </a:cxn>
              </a:cxnLst>
              <a:rect l="0" t="0" r="r" b="b"/>
              <a:pathLst>
                <a:path w="94" h="61">
                  <a:moveTo>
                    <a:pt x="17" y="13"/>
                  </a:moveTo>
                  <a:cubicBezTo>
                    <a:pt x="93" y="39"/>
                    <a:pt x="0" y="0"/>
                    <a:pt x="65" y="52"/>
                  </a:cubicBezTo>
                  <a:cubicBezTo>
                    <a:pt x="73" y="58"/>
                    <a:pt x="94" y="61"/>
                    <a:pt x="94" y="61"/>
                  </a:cubicBezTo>
                </a:path>
              </a:pathLst>
            </a:custGeom>
            <a:noFill/>
            <a:ln w="9525">
              <a:solidFill>
                <a:schemeClr val="tx1"/>
              </a:solidFill>
              <a:round/>
              <a:headEnd/>
              <a:tailEnd/>
            </a:ln>
            <a:effectLst/>
          </p:spPr>
          <p:txBody>
            <a:bodyPr/>
            <a:lstStyle/>
            <a:p>
              <a:endParaRPr lang="en-US"/>
            </a:p>
          </p:txBody>
        </p:sp>
        <p:sp>
          <p:nvSpPr>
            <p:cNvPr id="1132574" name="Freeform 30"/>
            <p:cNvSpPr>
              <a:spLocks/>
            </p:cNvSpPr>
            <p:nvPr/>
          </p:nvSpPr>
          <p:spPr bwMode="auto">
            <a:xfrm>
              <a:off x="3823" y="1286"/>
              <a:ext cx="99" cy="106"/>
            </a:xfrm>
            <a:custGeom>
              <a:avLst/>
              <a:gdLst/>
              <a:ahLst/>
              <a:cxnLst>
                <a:cxn ang="0">
                  <a:pos x="77" y="0"/>
                </a:cxn>
                <a:cxn ang="0">
                  <a:pos x="39" y="58"/>
                </a:cxn>
                <a:cxn ang="0">
                  <a:pos x="20" y="87"/>
                </a:cxn>
                <a:cxn ang="0">
                  <a:pos x="0" y="106"/>
                </a:cxn>
              </a:cxnLst>
              <a:rect l="0" t="0" r="r" b="b"/>
              <a:pathLst>
                <a:path w="88" h="106">
                  <a:moveTo>
                    <a:pt x="77" y="0"/>
                  </a:moveTo>
                  <a:cubicBezTo>
                    <a:pt x="59" y="97"/>
                    <a:pt x="88" y="18"/>
                    <a:pt x="39" y="58"/>
                  </a:cubicBezTo>
                  <a:cubicBezTo>
                    <a:pt x="30" y="65"/>
                    <a:pt x="27" y="78"/>
                    <a:pt x="20" y="87"/>
                  </a:cubicBezTo>
                  <a:cubicBezTo>
                    <a:pt x="14" y="94"/>
                    <a:pt x="0" y="106"/>
                    <a:pt x="0" y="106"/>
                  </a:cubicBezTo>
                </a:path>
              </a:pathLst>
            </a:custGeom>
            <a:noFill/>
            <a:ln w="9525">
              <a:solidFill>
                <a:schemeClr val="tx1"/>
              </a:solidFill>
              <a:round/>
              <a:headEnd/>
              <a:tailEnd/>
            </a:ln>
            <a:effectLst/>
          </p:spPr>
          <p:txBody>
            <a:bodyPr/>
            <a:lstStyle/>
            <a:p>
              <a:endParaRPr lang="en-US"/>
            </a:p>
          </p:txBody>
        </p:sp>
        <p:sp>
          <p:nvSpPr>
            <p:cNvPr id="1132575" name="Freeform 31"/>
            <p:cNvSpPr>
              <a:spLocks/>
            </p:cNvSpPr>
            <p:nvPr/>
          </p:nvSpPr>
          <p:spPr bwMode="auto">
            <a:xfrm>
              <a:off x="4201" y="1267"/>
              <a:ext cx="68" cy="135"/>
            </a:xfrm>
            <a:custGeom>
              <a:avLst/>
              <a:gdLst/>
              <a:ahLst/>
              <a:cxnLst>
                <a:cxn ang="0">
                  <a:pos x="48" y="0"/>
                </a:cxn>
                <a:cxn ang="0">
                  <a:pos x="58" y="29"/>
                </a:cxn>
                <a:cxn ang="0">
                  <a:pos x="0" y="135"/>
                </a:cxn>
              </a:cxnLst>
              <a:rect l="0" t="0" r="r" b="b"/>
              <a:pathLst>
                <a:path w="61" h="135">
                  <a:moveTo>
                    <a:pt x="48" y="0"/>
                  </a:moveTo>
                  <a:cubicBezTo>
                    <a:pt x="51" y="10"/>
                    <a:pt x="61" y="19"/>
                    <a:pt x="58" y="29"/>
                  </a:cubicBezTo>
                  <a:cubicBezTo>
                    <a:pt x="38" y="90"/>
                    <a:pt x="0" y="78"/>
                    <a:pt x="0" y="135"/>
                  </a:cubicBezTo>
                </a:path>
              </a:pathLst>
            </a:custGeom>
            <a:noFill/>
            <a:ln w="9525">
              <a:solidFill>
                <a:schemeClr val="tx1"/>
              </a:solidFill>
              <a:round/>
              <a:headEnd/>
              <a:tailEnd/>
            </a:ln>
            <a:effectLst/>
          </p:spPr>
          <p:txBody>
            <a:bodyPr/>
            <a:lstStyle/>
            <a:p>
              <a:endParaRPr lang="en-US"/>
            </a:p>
          </p:txBody>
        </p:sp>
        <p:sp>
          <p:nvSpPr>
            <p:cNvPr id="1132576" name="Line 32"/>
            <p:cNvSpPr>
              <a:spLocks noChangeShapeType="1"/>
            </p:cNvSpPr>
            <p:nvPr/>
          </p:nvSpPr>
          <p:spPr bwMode="auto">
            <a:xfrm>
              <a:off x="4266" y="1344"/>
              <a:ext cx="54" cy="48"/>
            </a:xfrm>
            <a:prstGeom prst="line">
              <a:avLst/>
            </a:prstGeom>
            <a:noFill/>
            <a:ln w="9525">
              <a:solidFill>
                <a:schemeClr val="tx1"/>
              </a:solidFill>
              <a:round/>
              <a:headEnd/>
              <a:tailEnd type="triangle" w="med" len="med"/>
            </a:ln>
            <a:effectLst/>
          </p:spPr>
          <p:txBody>
            <a:bodyPr/>
            <a:lstStyle/>
            <a:p>
              <a:endParaRPr lang="en-US"/>
            </a:p>
          </p:txBody>
        </p:sp>
        <p:sp>
          <p:nvSpPr>
            <p:cNvPr id="1132580" name="Freeform 36"/>
            <p:cNvSpPr>
              <a:spLocks/>
            </p:cNvSpPr>
            <p:nvPr/>
          </p:nvSpPr>
          <p:spPr bwMode="auto">
            <a:xfrm>
              <a:off x="3813" y="1296"/>
              <a:ext cx="194" cy="67"/>
            </a:xfrm>
            <a:custGeom>
              <a:avLst/>
              <a:gdLst/>
              <a:ahLst/>
              <a:cxnLst>
                <a:cxn ang="0">
                  <a:pos x="0" y="0"/>
                </a:cxn>
                <a:cxn ang="0">
                  <a:pos x="96" y="67"/>
                </a:cxn>
                <a:cxn ang="0">
                  <a:pos x="144" y="58"/>
                </a:cxn>
                <a:cxn ang="0">
                  <a:pos x="173" y="48"/>
                </a:cxn>
              </a:cxnLst>
              <a:rect l="0" t="0" r="r" b="b"/>
              <a:pathLst>
                <a:path w="173" h="67">
                  <a:moveTo>
                    <a:pt x="0" y="0"/>
                  </a:moveTo>
                  <a:cubicBezTo>
                    <a:pt x="16" y="52"/>
                    <a:pt x="46" y="55"/>
                    <a:pt x="96" y="67"/>
                  </a:cubicBezTo>
                  <a:cubicBezTo>
                    <a:pt x="112" y="64"/>
                    <a:pt x="128" y="62"/>
                    <a:pt x="144" y="58"/>
                  </a:cubicBezTo>
                  <a:cubicBezTo>
                    <a:pt x="154" y="56"/>
                    <a:pt x="173" y="48"/>
                    <a:pt x="173" y="48"/>
                  </a:cubicBezTo>
                </a:path>
              </a:pathLst>
            </a:custGeom>
            <a:noFill/>
            <a:ln w="9525">
              <a:solidFill>
                <a:schemeClr val="tx1"/>
              </a:solidFill>
              <a:round/>
              <a:headEnd/>
              <a:tailEnd/>
            </a:ln>
            <a:effectLst/>
          </p:spPr>
          <p:txBody>
            <a:bodyPr/>
            <a:lstStyle/>
            <a:p>
              <a:endParaRPr lang="en-US"/>
            </a:p>
          </p:txBody>
        </p:sp>
        <p:sp>
          <p:nvSpPr>
            <p:cNvPr id="1132581" name="Freeform 37"/>
            <p:cNvSpPr>
              <a:spLocks/>
            </p:cNvSpPr>
            <p:nvPr/>
          </p:nvSpPr>
          <p:spPr bwMode="auto">
            <a:xfrm>
              <a:off x="3899" y="1314"/>
              <a:ext cx="162" cy="20"/>
            </a:xfrm>
            <a:custGeom>
              <a:avLst/>
              <a:gdLst/>
              <a:ahLst/>
              <a:cxnLst>
                <a:cxn ang="0">
                  <a:pos x="0" y="11"/>
                </a:cxn>
                <a:cxn ang="0">
                  <a:pos x="28" y="1"/>
                </a:cxn>
                <a:cxn ang="0">
                  <a:pos x="86" y="20"/>
                </a:cxn>
                <a:cxn ang="0">
                  <a:pos x="144" y="11"/>
                </a:cxn>
              </a:cxnLst>
              <a:rect l="0" t="0" r="r" b="b"/>
              <a:pathLst>
                <a:path w="144" h="20">
                  <a:moveTo>
                    <a:pt x="0" y="11"/>
                  </a:moveTo>
                  <a:cubicBezTo>
                    <a:pt x="9" y="8"/>
                    <a:pt x="18" y="0"/>
                    <a:pt x="28" y="1"/>
                  </a:cubicBezTo>
                  <a:cubicBezTo>
                    <a:pt x="48" y="3"/>
                    <a:pt x="86" y="20"/>
                    <a:pt x="86" y="20"/>
                  </a:cubicBezTo>
                  <a:cubicBezTo>
                    <a:pt x="105" y="17"/>
                    <a:pt x="144" y="11"/>
                    <a:pt x="144" y="11"/>
                  </a:cubicBezTo>
                </a:path>
              </a:pathLst>
            </a:custGeom>
            <a:noFill/>
            <a:ln w="9525">
              <a:solidFill>
                <a:schemeClr val="tx1"/>
              </a:solidFill>
              <a:round/>
              <a:headEnd/>
              <a:tailEnd/>
            </a:ln>
            <a:effectLst/>
          </p:spPr>
          <p:txBody>
            <a:bodyPr/>
            <a:lstStyle/>
            <a:p>
              <a:endParaRPr lang="en-US"/>
            </a:p>
          </p:txBody>
        </p:sp>
      </p:grpSp>
      <p:grpSp>
        <p:nvGrpSpPr>
          <p:cNvPr id="4" name="Group 80"/>
          <p:cNvGrpSpPr>
            <a:grpSpLocks/>
          </p:cNvGrpSpPr>
          <p:nvPr/>
        </p:nvGrpSpPr>
        <p:grpSpPr bwMode="auto">
          <a:xfrm>
            <a:off x="7497234" y="1554188"/>
            <a:ext cx="808566" cy="2789237"/>
            <a:chOff x="5313" y="979"/>
            <a:chExt cx="573" cy="1757"/>
          </a:xfrm>
        </p:grpSpPr>
        <p:sp>
          <p:nvSpPr>
            <p:cNvPr id="1132556" name="Rectangle 12"/>
            <p:cNvSpPr>
              <a:spLocks noChangeArrowheads="1"/>
            </p:cNvSpPr>
            <p:nvPr/>
          </p:nvSpPr>
          <p:spPr bwMode="auto">
            <a:xfrm>
              <a:off x="5346" y="1776"/>
              <a:ext cx="540" cy="960"/>
            </a:xfrm>
            <a:prstGeom prst="rect">
              <a:avLst/>
            </a:prstGeom>
            <a:solidFill>
              <a:srgbClr val="D3AD7B"/>
            </a:solidFill>
            <a:ln w="9525">
              <a:solidFill>
                <a:schemeClr val="tx1"/>
              </a:solidFill>
              <a:miter lim="800000"/>
              <a:headEnd/>
              <a:tailEnd/>
            </a:ln>
            <a:effectLst/>
          </p:spPr>
          <p:txBody>
            <a:bodyPr wrap="none" anchor="ctr"/>
            <a:lstStyle/>
            <a:p>
              <a:endParaRPr lang="en-US"/>
            </a:p>
          </p:txBody>
        </p:sp>
        <p:sp>
          <p:nvSpPr>
            <p:cNvPr id="1132557" name="Rectangle 13"/>
            <p:cNvSpPr>
              <a:spLocks noChangeArrowheads="1"/>
            </p:cNvSpPr>
            <p:nvPr/>
          </p:nvSpPr>
          <p:spPr bwMode="auto">
            <a:xfrm>
              <a:off x="5346" y="1440"/>
              <a:ext cx="540" cy="336"/>
            </a:xfrm>
            <a:prstGeom prst="rect">
              <a:avLst/>
            </a:prstGeom>
            <a:solidFill>
              <a:srgbClr val="DBAA85"/>
            </a:solidFill>
            <a:ln w="9525">
              <a:solidFill>
                <a:schemeClr val="tx1"/>
              </a:solidFill>
              <a:miter lim="800000"/>
              <a:headEnd/>
              <a:tailEnd/>
            </a:ln>
            <a:effectLst/>
          </p:spPr>
          <p:txBody>
            <a:bodyPr wrap="none" anchor="ctr"/>
            <a:lstStyle/>
            <a:p>
              <a:endParaRPr lang="en-US"/>
            </a:p>
          </p:txBody>
        </p:sp>
        <p:sp>
          <p:nvSpPr>
            <p:cNvPr id="1132558" name="Rectangle 14"/>
            <p:cNvSpPr>
              <a:spLocks noChangeArrowheads="1"/>
            </p:cNvSpPr>
            <p:nvPr/>
          </p:nvSpPr>
          <p:spPr bwMode="auto">
            <a:xfrm>
              <a:off x="5346" y="1344"/>
              <a:ext cx="540" cy="96"/>
            </a:xfrm>
            <a:prstGeom prst="rect">
              <a:avLst/>
            </a:prstGeom>
            <a:solidFill>
              <a:srgbClr val="F8F0DC"/>
            </a:solidFill>
            <a:ln w="9525">
              <a:solidFill>
                <a:schemeClr val="tx1"/>
              </a:solidFill>
              <a:miter lim="800000"/>
              <a:headEnd/>
              <a:tailEnd/>
            </a:ln>
            <a:effectLst/>
          </p:spPr>
          <p:txBody>
            <a:bodyPr wrap="none" anchor="ctr"/>
            <a:lstStyle/>
            <a:p>
              <a:endParaRPr lang="en-US"/>
            </a:p>
          </p:txBody>
        </p:sp>
        <p:sp>
          <p:nvSpPr>
            <p:cNvPr id="1132559" name="Rectangle 15"/>
            <p:cNvSpPr>
              <a:spLocks noChangeArrowheads="1"/>
            </p:cNvSpPr>
            <p:nvPr/>
          </p:nvSpPr>
          <p:spPr bwMode="auto">
            <a:xfrm>
              <a:off x="5346" y="1248"/>
              <a:ext cx="540" cy="96"/>
            </a:xfrm>
            <a:prstGeom prst="rect">
              <a:avLst/>
            </a:prstGeom>
            <a:solidFill>
              <a:schemeClr val="tx2"/>
            </a:solidFill>
            <a:ln w="9525">
              <a:solidFill>
                <a:schemeClr val="tx1"/>
              </a:solidFill>
              <a:miter lim="800000"/>
              <a:headEnd/>
              <a:tailEnd/>
            </a:ln>
            <a:effectLst/>
          </p:spPr>
          <p:txBody>
            <a:bodyPr wrap="none" anchor="ctr"/>
            <a:lstStyle/>
            <a:p>
              <a:endParaRPr lang="en-US"/>
            </a:p>
          </p:txBody>
        </p:sp>
        <p:sp>
          <p:nvSpPr>
            <p:cNvPr id="1132582" name="AutoShape 38"/>
            <p:cNvSpPr>
              <a:spLocks noChangeArrowheads="1"/>
            </p:cNvSpPr>
            <p:nvPr/>
          </p:nvSpPr>
          <p:spPr bwMode="auto">
            <a:xfrm>
              <a:off x="5616" y="1104"/>
              <a:ext cx="54" cy="96"/>
            </a:xfrm>
            <a:prstGeom prst="wedgeEllipseCallout">
              <a:avLst>
                <a:gd name="adj1" fmla="val -43750"/>
                <a:gd name="adj2" fmla="val 70000"/>
              </a:avLst>
            </a:prstGeom>
            <a:solidFill>
              <a:schemeClr val="folHlink"/>
            </a:solidFill>
            <a:ln w="9525">
              <a:solidFill>
                <a:schemeClr val="folHlink"/>
              </a:solidFill>
              <a:miter lim="800000"/>
              <a:headEnd/>
              <a:tailEnd/>
            </a:ln>
            <a:effectLst/>
          </p:spPr>
          <p:txBody>
            <a:bodyPr/>
            <a:lstStyle/>
            <a:p>
              <a:pPr eaLnBrk="1" hangingPunct="1"/>
              <a:endParaRPr lang="en-US" sz="1800">
                <a:effectLst/>
                <a:latin typeface="Arial" charset="0"/>
              </a:endParaRPr>
            </a:p>
          </p:txBody>
        </p:sp>
        <p:sp>
          <p:nvSpPr>
            <p:cNvPr id="1132583" name="AutoShape 39"/>
            <p:cNvSpPr>
              <a:spLocks noChangeArrowheads="1"/>
            </p:cNvSpPr>
            <p:nvPr/>
          </p:nvSpPr>
          <p:spPr bwMode="auto">
            <a:xfrm>
              <a:off x="5400" y="1104"/>
              <a:ext cx="54" cy="96"/>
            </a:xfrm>
            <a:prstGeom prst="wedgeEllipseCallout">
              <a:avLst>
                <a:gd name="adj1" fmla="val -43750"/>
                <a:gd name="adj2" fmla="val 70000"/>
              </a:avLst>
            </a:prstGeom>
            <a:solidFill>
              <a:schemeClr val="folHlink"/>
            </a:solidFill>
            <a:ln w="9525">
              <a:solidFill>
                <a:schemeClr val="folHlink"/>
              </a:solidFill>
              <a:miter lim="800000"/>
              <a:headEnd/>
              <a:tailEnd/>
            </a:ln>
            <a:effectLst/>
          </p:spPr>
          <p:txBody>
            <a:bodyPr/>
            <a:lstStyle/>
            <a:p>
              <a:pPr eaLnBrk="1" hangingPunct="1"/>
              <a:endParaRPr lang="en-US" sz="1800">
                <a:effectLst/>
                <a:latin typeface="Arial" charset="0"/>
              </a:endParaRPr>
            </a:p>
          </p:txBody>
        </p:sp>
        <p:sp>
          <p:nvSpPr>
            <p:cNvPr id="1132584" name="Freeform 40"/>
            <p:cNvSpPr>
              <a:spLocks/>
            </p:cNvSpPr>
            <p:nvPr/>
          </p:nvSpPr>
          <p:spPr bwMode="auto">
            <a:xfrm>
              <a:off x="5313" y="1142"/>
              <a:ext cx="108" cy="96"/>
            </a:xfrm>
            <a:custGeom>
              <a:avLst/>
              <a:gdLst/>
              <a:ahLst/>
              <a:cxnLst>
                <a:cxn ang="0">
                  <a:pos x="0" y="0"/>
                </a:cxn>
                <a:cxn ang="0">
                  <a:pos x="29" y="10"/>
                </a:cxn>
                <a:cxn ang="0">
                  <a:pos x="96" y="96"/>
                </a:cxn>
              </a:cxnLst>
              <a:rect l="0" t="0" r="r" b="b"/>
              <a:pathLst>
                <a:path w="96" h="96">
                  <a:moveTo>
                    <a:pt x="0" y="0"/>
                  </a:moveTo>
                  <a:cubicBezTo>
                    <a:pt x="10" y="3"/>
                    <a:pt x="22" y="3"/>
                    <a:pt x="29" y="10"/>
                  </a:cubicBezTo>
                  <a:cubicBezTo>
                    <a:pt x="54" y="36"/>
                    <a:pt x="70" y="70"/>
                    <a:pt x="96" y="96"/>
                  </a:cubicBezTo>
                </a:path>
              </a:pathLst>
            </a:custGeom>
            <a:noFill/>
            <a:ln w="9525">
              <a:solidFill>
                <a:schemeClr val="folHlink"/>
              </a:solidFill>
              <a:round/>
              <a:headEnd/>
              <a:tailEnd/>
            </a:ln>
            <a:effectLst/>
          </p:spPr>
          <p:txBody>
            <a:bodyPr/>
            <a:lstStyle/>
            <a:p>
              <a:endParaRPr lang="en-US"/>
            </a:p>
          </p:txBody>
        </p:sp>
        <p:sp>
          <p:nvSpPr>
            <p:cNvPr id="1132585" name="Freeform 41"/>
            <p:cNvSpPr>
              <a:spLocks/>
            </p:cNvSpPr>
            <p:nvPr/>
          </p:nvSpPr>
          <p:spPr bwMode="auto">
            <a:xfrm>
              <a:off x="5421" y="1152"/>
              <a:ext cx="54" cy="106"/>
            </a:xfrm>
            <a:custGeom>
              <a:avLst/>
              <a:gdLst/>
              <a:ahLst/>
              <a:cxnLst>
                <a:cxn ang="0">
                  <a:pos x="48" y="0"/>
                </a:cxn>
                <a:cxn ang="0">
                  <a:pos x="39" y="29"/>
                </a:cxn>
                <a:cxn ang="0">
                  <a:pos x="19" y="48"/>
                </a:cxn>
                <a:cxn ang="0">
                  <a:pos x="0" y="106"/>
                </a:cxn>
              </a:cxnLst>
              <a:rect l="0" t="0" r="r" b="b"/>
              <a:pathLst>
                <a:path w="48" h="106">
                  <a:moveTo>
                    <a:pt x="48" y="0"/>
                  </a:moveTo>
                  <a:cubicBezTo>
                    <a:pt x="45" y="10"/>
                    <a:pt x="44" y="20"/>
                    <a:pt x="39" y="29"/>
                  </a:cubicBezTo>
                  <a:cubicBezTo>
                    <a:pt x="34" y="37"/>
                    <a:pt x="23" y="40"/>
                    <a:pt x="19" y="48"/>
                  </a:cubicBezTo>
                  <a:cubicBezTo>
                    <a:pt x="10" y="66"/>
                    <a:pt x="0" y="106"/>
                    <a:pt x="0" y="106"/>
                  </a:cubicBezTo>
                </a:path>
              </a:pathLst>
            </a:custGeom>
            <a:noFill/>
            <a:ln w="9525">
              <a:solidFill>
                <a:schemeClr val="folHlink"/>
              </a:solidFill>
              <a:round/>
              <a:headEnd/>
              <a:tailEnd/>
            </a:ln>
            <a:effectLst/>
          </p:spPr>
          <p:txBody>
            <a:bodyPr/>
            <a:lstStyle/>
            <a:p>
              <a:endParaRPr lang="en-US"/>
            </a:p>
          </p:txBody>
        </p:sp>
        <p:sp>
          <p:nvSpPr>
            <p:cNvPr id="1132586" name="Freeform 42"/>
            <p:cNvSpPr>
              <a:spLocks/>
            </p:cNvSpPr>
            <p:nvPr/>
          </p:nvSpPr>
          <p:spPr bwMode="auto">
            <a:xfrm>
              <a:off x="5346" y="1118"/>
              <a:ext cx="98" cy="130"/>
            </a:xfrm>
            <a:custGeom>
              <a:avLst/>
              <a:gdLst/>
              <a:ahLst/>
              <a:cxnLst>
                <a:cxn ang="0">
                  <a:pos x="0" y="5"/>
                </a:cxn>
                <a:cxn ang="0">
                  <a:pos x="38" y="53"/>
                </a:cxn>
                <a:cxn ang="0">
                  <a:pos x="77" y="92"/>
                </a:cxn>
                <a:cxn ang="0">
                  <a:pos x="86" y="130"/>
                </a:cxn>
              </a:cxnLst>
              <a:rect l="0" t="0" r="r" b="b"/>
              <a:pathLst>
                <a:path w="87" h="130">
                  <a:moveTo>
                    <a:pt x="0" y="5"/>
                  </a:moveTo>
                  <a:cubicBezTo>
                    <a:pt x="60" y="44"/>
                    <a:pt x="6" y="0"/>
                    <a:pt x="38" y="53"/>
                  </a:cubicBezTo>
                  <a:cubicBezTo>
                    <a:pt x="48" y="69"/>
                    <a:pt x="64" y="79"/>
                    <a:pt x="77" y="92"/>
                  </a:cubicBezTo>
                  <a:cubicBezTo>
                    <a:pt x="87" y="123"/>
                    <a:pt x="86" y="110"/>
                    <a:pt x="86" y="130"/>
                  </a:cubicBezTo>
                </a:path>
              </a:pathLst>
            </a:custGeom>
            <a:noFill/>
            <a:ln w="9525">
              <a:solidFill>
                <a:schemeClr val="folHlink"/>
              </a:solidFill>
              <a:round/>
              <a:headEnd/>
              <a:tailEnd/>
            </a:ln>
            <a:effectLst/>
          </p:spPr>
          <p:txBody>
            <a:bodyPr/>
            <a:lstStyle/>
            <a:p>
              <a:endParaRPr lang="en-US"/>
            </a:p>
          </p:txBody>
        </p:sp>
        <p:sp>
          <p:nvSpPr>
            <p:cNvPr id="1132587" name="Freeform 43"/>
            <p:cNvSpPr>
              <a:spLocks/>
            </p:cNvSpPr>
            <p:nvPr/>
          </p:nvSpPr>
          <p:spPr bwMode="auto">
            <a:xfrm>
              <a:off x="5767" y="1114"/>
              <a:ext cx="65" cy="134"/>
            </a:xfrm>
            <a:custGeom>
              <a:avLst/>
              <a:gdLst/>
              <a:ahLst/>
              <a:cxnLst>
                <a:cxn ang="0">
                  <a:pos x="0" y="0"/>
                </a:cxn>
                <a:cxn ang="0">
                  <a:pos x="39" y="76"/>
                </a:cxn>
                <a:cxn ang="0">
                  <a:pos x="58" y="134"/>
                </a:cxn>
              </a:cxnLst>
              <a:rect l="0" t="0" r="r" b="b"/>
              <a:pathLst>
                <a:path w="58" h="134">
                  <a:moveTo>
                    <a:pt x="0" y="0"/>
                  </a:moveTo>
                  <a:cubicBezTo>
                    <a:pt x="24" y="23"/>
                    <a:pt x="28" y="45"/>
                    <a:pt x="39" y="76"/>
                  </a:cubicBezTo>
                  <a:cubicBezTo>
                    <a:pt x="46" y="95"/>
                    <a:pt x="58" y="134"/>
                    <a:pt x="58" y="134"/>
                  </a:cubicBezTo>
                </a:path>
              </a:pathLst>
            </a:custGeom>
            <a:noFill/>
            <a:ln w="9525">
              <a:solidFill>
                <a:schemeClr val="folHlink"/>
              </a:solidFill>
              <a:round/>
              <a:headEnd/>
              <a:tailEnd/>
            </a:ln>
            <a:effectLst/>
          </p:spPr>
          <p:txBody>
            <a:bodyPr/>
            <a:lstStyle/>
            <a:p>
              <a:endParaRPr lang="en-US"/>
            </a:p>
          </p:txBody>
        </p:sp>
        <p:sp>
          <p:nvSpPr>
            <p:cNvPr id="1132588" name="Freeform 44"/>
            <p:cNvSpPr>
              <a:spLocks/>
            </p:cNvSpPr>
            <p:nvPr/>
          </p:nvSpPr>
          <p:spPr bwMode="auto">
            <a:xfrm>
              <a:off x="5571" y="1104"/>
              <a:ext cx="73" cy="144"/>
            </a:xfrm>
            <a:custGeom>
              <a:avLst/>
              <a:gdLst/>
              <a:ahLst/>
              <a:cxnLst>
                <a:cxn ang="0">
                  <a:pos x="2" y="0"/>
                </a:cxn>
                <a:cxn ang="0">
                  <a:pos x="21" y="86"/>
                </a:cxn>
                <a:cxn ang="0">
                  <a:pos x="50" y="144"/>
                </a:cxn>
              </a:cxnLst>
              <a:rect l="0" t="0" r="r" b="b"/>
              <a:pathLst>
                <a:path w="65" h="144">
                  <a:moveTo>
                    <a:pt x="2" y="0"/>
                  </a:moveTo>
                  <a:cubicBezTo>
                    <a:pt x="7" y="29"/>
                    <a:pt x="0" y="66"/>
                    <a:pt x="21" y="86"/>
                  </a:cubicBezTo>
                  <a:cubicBezTo>
                    <a:pt x="65" y="129"/>
                    <a:pt x="50" y="42"/>
                    <a:pt x="50" y="144"/>
                  </a:cubicBezTo>
                </a:path>
              </a:pathLst>
            </a:custGeom>
            <a:noFill/>
            <a:ln w="9525">
              <a:solidFill>
                <a:schemeClr val="folHlink"/>
              </a:solidFill>
              <a:round/>
              <a:headEnd/>
              <a:tailEnd/>
            </a:ln>
            <a:effectLst/>
          </p:spPr>
          <p:txBody>
            <a:bodyPr/>
            <a:lstStyle/>
            <a:p>
              <a:endParaRPr lang="en-US"/>
            </a:p>
          </p:txBody>
        </p:sp>
        <p:sp>
          <p:nvSpPr>
            <p:cNvPr id="1132589" name="AutoShape 45"/>
            <p:cNvSpPr>
              <a:spLocks noChangeArrowheads="1"/>
            </p:cNvSpPr>
            <p:nvPr/>
          </p:nvSpPr>
          <p:spPr bwMode="auto">
            <a:xfrm>
              <a:off x="5724" y="1152"/>
              <a:ext cx="54" cy="96"/>
            </a:xfrm>
            <a:prstGeom prst="cloudCallout">
              <a:avLst>
                <a:gd name="adj1" fmla="val -43750"/>
                <a:gd name="adj2" fmla="val 70000"/>
              </a:avLst>
            </a:prstGeom>
            <a:solidFill>
              <a:schemeClr val="folHlink"/>
            </a:solidFill>
            <a:ln w="9525">
              <a:solidFill>
                <a:schemeClr val="tx1"/>
              </a:solidFill>
              <a:round/>
              <a:headEnd/>
              <a:tailEnd/>
            </a:ln>
            <a:effectLst/>
          </p:spPr>
          <p:txBody>
            <a:bodyPr/>
            <a:lstStyle/>
            <a:p>
              <a:pPr eaLnBrk="1" hangingPunct="1"/>
              <a:endParaRPr lang="en-US" sz="1800">
                <a:effectLst/>
                <a:latin typeface="Arial" charset="0"/>
              </a:endParaRPr>
            </a:p>
          </p:txBody>
        </p:sp>
        <p:sp>
          <p:nvSpPr>
            <p:cNvPr id="1132590" name="AutoShape 46"/>
            <p:cNvSpPr>
              <a:spLocks noChangeArrowheads="1"/>
            </p:cNvSpPr>
            <p:nvPr/>
          </p:nvSpPr>
          <p:spPr bwMode="auto">
            <a:xfrm>
              <a:off x="5508" y="1152"/>
              <a:ext cx="54" cy="96"/>
            </a:xfrm>
            <a:prstGeom prst="cloudCallout">
              <a:avLst>
                <a:gd name="adj1" fmla="val -43750"/>
                <a:gd name="adj2" fmla="val 70000"/>
              </a:avLst>
            </a:prstGeom>
            <a:solidFill>
              <a:schemeClr val="folHlink"/>
            </a:solidFill>
            <a:ln w="9525">
              <a:solidFill>
                <a:schemeClr val="tx1"/>
              </a:solidFill>
              <a:round/>
              <a:headEnd/>
              <a:tailEnd/>
            </a:ln>
            <a:effectLst/>
          </p:spPr>
          <p:txBody>
            <a:bodyPr/>
            <a:lstStyle/>
            <a:p>
              <a:pPr eaLnBrk="1" hangingPunct="1"/>
              <a:endParaRPr lang="en-US" sz="1800">
                <a:effectLst/>
                <a:latin typeface="Arial" charset="0"/>
              </a:endParaRPr>
            </a:p>
          </p:txBody>
        </p:sp>
        <p:sp>
          <p:nvSpPr>
            <p:cNvPr id="1132591" name="Freeform 47"/>
            <p:cNvSpPr>
              <a:spLocks/>
            </p:cNvSpPr>
            <p:nvPr/>
          </p:nvSpPr>
          <p:spPr bwMode="auto">
            <a:xfrm>
              <a:off x="5821" y="1104"/>
              <a:ext cx="44" cy="144"/>
            </a:xfrm>
            <a:custGeom>
              <a:avLst/>
              <a:gdLst/>
              <a:ahLst/>
              <a:cxnLst>
                <a:cxn ang="0">
                  <a:pos x="39" y="0"/>
                </a:cxn>
                <a:cxn ang="0">
                  <a:pos x="0" y="144"/>
                </a:cxn>
              </a:cxnLst>
              <a:rect l="0" t="0" r="r" b="b"/>
              <a:pathLst>
                <a:path w="39" h="144">
                  <a:moveTo>
                    <a:pt x="39" y="0"/>
                  </a:moveTo>
                  <a:cubicBezTo>
                    <a:pt x="34" y="40"/>
                    <a:pt x="33" y="111"/>
                    <a:pt x="0" y="144"/>
                  </a:cubicBezTo>
                </a:path>
              </a:pathLst>
            </a:custGeom>
            <a:noFill/>
            <a:ln w="9525">
              <a:solidFill>
                <a:schemeClr val="folHlink"/>
              </a:solidFill>
              <a:round/>
              <a:headEnd/>
              <a:tailEnd/>
            </a:ln>
            <a:effectLst/>
          </p:spPr>
          <p:txBody>
            <a:bodyPr/>
            <a:lstStyle/>
            <a:p>
              <a:endParaRPr lang="en-US"/>
            </a:p>
          </p:txBody>
        </p:sp>
        <p:sp>
          <p:nvSpPr>
            <p:cNvPr id="1132592" name="Freeform 48"/>
            <p:cNvSpPr>
              <a:spLocks/>
            </p:cNvSpPr>
            <p:nvPr/>
          </p:nvSpPr>
          <p:spPr bwMode="auto">
            <a:xfrm>
              <a:off x="5649" y="989"/>
              <a:ext cx="64" cy="249"/>
            </a:xfrm>
            <a:custGeom>
              <a:avLst/>
              <a:gdLst/>
              <a:ahLst/>
              <a:cxnLst>
                <a:cxn ang="0">
                  <a:pos x="57" y="0"/>
                </a:cxn>
                <a:cxn ang="0">
                  <a:pos x="0" y="173"/>
                </a:cxn>
                <a:cxn ang="0">
                  <a:pos x="9" y="249"/>
                </a:cxn>
              </a:cxnLst>
              <a:rect l="0" t="0" r="r" b="b"/>
              <a:pathLst>
                <a:path w="57" h="249">
                  <a:moveTo>
                    <a:pt x="57" y="0"/>
                  </a:moveTo>
                  <a:cubicBezTo>
                    <a:pt x="46" y="61"/>
                    <a:pt x="34" y="121"/>
                    <a:pt x="0" y="173"/>
                  </a:cubicBezTo>
                  <a:cubicBezTo>
                    <a:pt x="9" y="243"/>
                    <a:pt x="9" y="217"/>
                    <a:pt x="9" y="249"/>
                  </a:cubicBezTo>
                </a:path>
              </a:pathLst>
            </a:custGeom>
            <a:noFill/>
            <a:ln w="9525">
              <a:solidFill>
                <a:schemeClr val="folHlink"/>
              </a:solidFill>
              <a:round/>
              <a:headEnd/>
              <a:tailEnd/>
            </a:ln>
            <a:effectLst/>
          </p:spPr>
          <p:txBody>
            <a:bodyPr/>
            <a:lstStyle/>
            <a:p>
              <a:endParaRPr lang="en-US"/>
            </a:p>
          </p:txBody>
        </p:sp>
        <p:sp>
          <p:nvSpPr>
            <p:cNvPr id="1132593" name="Freeform 49"/>
            <p:cNvSpPr>
              <a:spLocks/>
            </p:cNvSpPr>
            <p:nvPr/>
          </p:nvSpPr>
          <p:spPr bwMode="auto">
            <a:xfrm>
              <a:off x="5475" y="979"/>
              <a:ext cx="29" cy="269"/>
            </a:xfrm>
            <a:custGeom>
              <a:avLst/>
              <a:gdLst/>
              <a:ahLst/>
              <a:cxnLst>
                <a:cxn ang="0">
                  <a:pos x="0" y="0"/>
                </a:cxn>
                <a:cxn ang="0">
                  <a:pos x="0" y="211"/>
                </a:cxn>
                <a:cxn ang="0">
                  <a:pos x="10" y="269"/>
                </a:cxn>
              </a:cxnLst>
              <a:rect l="0" t="0" r="r" b="b"/>
              <a:pathLst>
                <a:path w="25" h="269">
                  <a:moveTo>
                    <a:pt x="0" y="0"/>
                  </a:moveTo>
                  <a:cubicBezTo>
                    <a:pt x="24" y="70"/>
                    <a:pt x="25" y="140"/>
                    <a:pt x="0" y="211"/>
                  </a:cubicBezTo>
                  <a:cubicBezTo>
                    <a:pt x="3" y="230"/>
                    <a:pt x="10" y="269"/>
                    <a:pt x="10" y="269"/>
                  </a:cubicBezTo>
                </a:path>
              </a:pathLst>
            </a:custGeom>
            <a:noFill/>
            <a:ln w="9525">
              <a:solidFill>
                <a:schemeClr val="folHlink"/>
              </a:solidFill>
              <a:round/>
              <a:headEnd/>
              <a:tailEnd/>
            </a:ln>
            <a:effectLst/>
          </p:spPr>
          <p:txBody>
            <a:bodyPr/>
            <a:lstStyle/>
            <a:p>
              <a:endParaRPr lang="en-US"/>
            </a:p>
          </p:txBody>
        </p:sp>
        <p:sp>
          <p:nvSpPr>
            <p:cNvPr id="1132594" name="Freeform 50"/>
            <p:cNvSpPr>
              <a:spLocks/>
            </p:cNvSpPr>
            <p:nvPr/>
          </p:nvSpPr>
          <p:spPr bwMode="auto">
            <a:xfrm>
              <a:off x="5720" y="1315"/>
              <a:ext cx="145" cy="432"/>
            </a:xfrm>
            <a:custGeom>
              <a:avLst/>
              <a:gdLst/>
              <a:ahLst/>
              <a:cxnLst>
                <a:cxn ang="0">
                  <a:pos x="42" y="0"/>
                </a:cxn>
                <a:cxn ang="0">
                  <a:pos x="52" y="183"/>
                </a:cxn>
                <a:cxn ang="0">
                  <a:pos x="100" y="327"/>
                </a:cxn>
                <a:cxn ang="0">
                  <a:pos x="129" y="432"/>
                </a:cxn>
              </a:cxnLst>
              <a:rect l="0" t="0" r="r" b="b"/>
              <a:pathLst>
                <a:path w="129" h="432">
                  <a:moveTo>
                    <a:pt x="42" y="0"/>
                  </a:moveTo>
                  <a:cubicBezTo>
                    <a:pt x="28" y="62"/>
                    <a:pt x="0" y="128"/>
                    <a:pt x="52" y="183"/>
                  </a:cubicBezTo>
                  <a:cubicBezTo>
                    <a:pt x="66" y="222"/>
                    <a:pt x="76" y="292"/>
                    <a:pt x="100" y="327"/>
                  </a:cubicBezTo>
                  <a:cubicBezTo>
                    <a:pt x="127" y="367"/>
                    <a:pt x="129" y="383"/>
                    <a:pt x="129" y="432"/>
                  </a:cubicBezTo>
                </a:path>
              </a:pathLst>
            </a:custGeom>
            <a:noFill/>
            <a:ln w="9525">
              <a:solidFill>
                <a:schemeClr val="tx1"/>
              </a:solidFill>
              <a:round/>
              <a:headEnd/>
              <a:tailEnd/>
            </a:ln>
            <a:effectLst/>
          </p:spPr>
          <p:txBody>
            <a:bodyPr/>
            <a:lstStyle/>
            <a:p>
              <a:endParaRPr lang="en-US"/>
            </a:p>
          </p:txBody>
        </p:sp>
        <p:sp>
          <p:nvSpPr>
            <p:cNvPr id="1132595" name="Freeform 51"/>
            <p:cNvSpPr>
              <a:spLocks/>
            </p:cNvSpPr>
            <p:nvPr/>
          </p:nvSpPr>
          <p:spPr bwMode="auto">
            <a:xfrm>
              <a:off x="5465" y="1622"/>
              <a:ext cx="356" cy="116"/>
            </a:xfrm>
            <a:custGeom>
              <a:avLst/>
              <a:gdLst/>
              <a:ahLst/>
              <a:cxnLst>
                <a:cxn ang="0">
                  <a:pos x="316" y="0"/>
                </a:cxn>
                <a:cxn ang="0">
                  <a:pos x="38" y="87"/>
                </a:cxn>
                <a:cxn ang="0">
                  <a:pos x="0" y="116"/>
                </a:cxn>
              </a:cxnLst>
              <a:rect l="0" t="0" r="r" b="b"/>
              <a:pathLst>
                <a:path w="316" h="116">
                  <a:moveTo>
                    <a:pt x="316" y="0"/>
                  </a:moveTo>
                  <a:cubicBezTo>
                    <a:pt x="288" y="89"/>
                    <a:pt x="102" y="83"/>
                    <a:pt x="38" y="87"/>
                  </a:cubicBezTo>
                  <a:cubicBezTo>
                    <a:pt x="5" y="108"/>
                    <a:pt x="17" y="97"/>
                    <a:pt x="0" y="116"/>
                  </a:cubicBezTo>
                </a:path>
              </a:pathLst>
            </a:custGeom>
            <a:noFill/>
            <a:ln w="9525">
              <a:solidFill>
                <a:schemeClr val="tx1"/>
              </a:solidFill>
              <a:round/>
              <a:headEnd/>
              <a:tailEnd/>
            </a:ln>
            <a:effectLst/>
          </p:spPr>
          <p:txBody>
            <a:bodyPr/>
            <a:lstStyle/>
            <a:p>
              <a:endParaRPr lang="en-US"/>
            </a:p>
          </p:txBody>
        </p:sp>
        <p:sp>
          <p:nvSpPr>
            <p:cNvPr id="1132596" name="Freeform 52"/>
            <p:cNvSpPr>
              <a:spLocks/>
            </p:cNvSpPr>
            <p:nvPr/>
          </p:nvSpPr>
          <p:spPr bwMode="auto">
            <a:xfrm>
              <a:off x="5421" y="1325"/>
              <a:ext cx="378" cy="413"/>
            </a:xfrm>
            <a:custGeom>
              <a:avLst/>
              <a:gdLst/>
              <a:ahLst/>
              <a:cxnLst>
                <a:cxn ang="0">
                  <a:pos x="0" y="0"/>
                </a:cxn>
                <a:cxn ang="0">
                  <a:pos x="87" y="182"/>
                </a:cxn>
                <a:cxn ang="0">
                  <a:pos x="125" y="230"/>
                </a:cxn>
                <a:cxn ang="0">
                  <a:pos x="173" y="269"/>
                </a:cxn>
                <a:cxn ang="0">
                  <a:pos x="211" y="317"/>
                </a:cxn>
                <a:cxn ang="0">
                  <a:pos x="221" y="345"/>
                </a:cxn>
                <a:cxn ang="0">
                  <a:pos x="336" y="413"/>
                </a:cxn>
              </a:cxnLst>
              <a:rect l="0" t="0" r="r" b="b"/>
              <a:pathLst>
                <a:path w="336" h="413">
                  <a:moveTo>
                    <a:pt x="0" y="0"/>
                  </a:moveTo>
                  <a:cubicBezTo>
                    <a:pt x="12" y="57"/>
                    <a:pt x="44" y="141"/>
                    <a:pt x="87" y="182"/>
                  </a:cubicBezTo>
                  <a:cubicBezTo>
                    <a:pt x="105" y="238"/>
                    <a:pt x="82" y="187"/>
                    <a:pt x="125" y="230"/>
                  </a:cubicBezTo>
                  <a:cubicBezTo>
                    <a:pt x="169" y="274"/>
                    <a:pt x="116" y="249"/>
                    <a:pt x="173" y="269"/>
                  </a:cubicBezTo>
                  <a:cubicBezTo>
                    <a:pt x="184" y="286"/>
                    <a:pt x="200" y="300"/>
                    <a:pt x="211" y="317"/>
                  </a:cubicBezTo>
                  <a:cubicBezTo>
                    <a:pt x="216" y="325"/>
                    <a:pt x="216" y="337"/>
                    <a:pt x="221" y="345"/>
                  </a:cubicBezTo>
                  <a:cubicBezTo>
                    <a:pt x="241" y="378"/>
                    <a:pt x="295" y="413"/>
                    <a:pt x="336" y="413"/>
                  </a:cubicBezTo>
                </a:path>
              </a:pathLst>
            </a:custGeom>
            <a:noFill/>
            <a:ln w="9525">
              <a:solidFill>
                <a:schemeClr val="tx1"/>
              </a:solidFill>
              <a:round/>
              <a:headEnd/>
              <a:tailEnd/>
            </a:ln>
            <a:effectLst/>
          </p:spPr>
          <p:txBody>
            <a:bodyPr/>
            <a:lstStyle/>
            <a:p>
              <a:endParaRPr lang="en-US"/>
            </a:p>
          </p:txBody>
        </p:sp>
        <p:sp>
          <p:nvSpPr>
            <p:cNvPr id="1132597" name="Freeform 53"/>
            <p:cNvSpPr>
              <a:spLocks/>
            </p:cNvSpPr>
            <p:nvPr/>
          </p:nvSpPr>
          <p:spPr bwMode="auto">
            <a:xfrm>
              <a:off x="5357" y="1498"/>
              <a:ext cx="140" cy="67"/>
            </a:xfrm>
            <a:custGeom>
              <a:avLst/>
              <a:gdLst/>
              <a:ahLst/>
              <a:cxnLst>
                <a:cxn ang="0">
                  <a:pos x="124" y="0"/>
                </a:cxn>
                <a:cxn ang="0">
                  <a:pos x="0" y="67"/>
                </a:cxn>
              </a:cxnLst>
              <a:rect l="0" t="0" r="r" b="b"/>
              <a:pathLst>
                <a:path w="124" h="67">
                  <a:moveTo>
                    <a:pt x="124" y="0"/>
                  </a:moveTo>
                  <a:cubicBezTo>
                    <a:pt x="92" y="47"/>
                    <a:pt x="61" y="67"/>
                    <a:pt x="0" y="67"/>
                  </a:cubicBezTo>
                </a:path>
              </a:pathLst>
            </a:custGeom>
            <a:noFill/>
            <a:ln w="9525">
              <a:solidFill>
                <a:schemeClr val="tx1"/>
              </a:solidFill>
              <a:round/>
              <a:headEnd/>
              <a:tailEnd/>
            </a:ln>
            <a:effectLst/>
          </p:spPr>
          <p:txBody>
            <a:bodyPr/>
            <a:lstStyle/>
            <a:p>
              <a:endParaRPr lang="en-US"/>
            </a:p>
          </p:txBody>
        </p:sp>
        <p:sp>
          <p:nvSpPr>
            <p:cNvPr id="1132598" name="Freeform 54"/>
            <p:cNvSpPr>
              <a:spLocks/>
            </p:cNvSpPr>
            <p:nvPr/>
          </p:nvSpPr>
          <p:spPr bwMode="auto">
            <a:xfrm>
              <a:off x="5605" y="1507"/>
              <a:ext cx="281" cy="106"/>
            </a:xfrm>
            <a:custGeom>
              <a:avLst/>
              <a:gdLst/>
              <a:ahLst/>
              <a:cxnLst>
                <a:cxn ang="0">
                  <a:pos x="250" y="0"/>
                </a:cxn>
                <a:cxn ang="0">
                  <a:pos x="77" y="39"/>
                </a:cxn>
                <a:cxn ang="0">
                  <a:pos x="58" y="67"/>
                </a:cxn>
                <a:cxn ang="0">
                  <a:pos x="0" y="106"/>
                </a:cxn>
              </a:cxnLst>
              <a:rect l="0" t="0" r="r" b="b"/>
              <a:pathLst>
                <a:path w="250" h="106">
                  <a:moveTo>
                    <a:pt x="250" y="0"/>
                  </a:moveTo>
                  <a:cubicBezTo>
                    <a:pt x="199" y="33"/>
                    <a:pt x="136" y="30"/>
                    <a:pt x="77" y="39"/>
                  </a:cubicBezTo>
                  <a:cubicBezTo>
                    <a:pt x="71" y="48"/>
                    <a:pt x="67" y="60"/>
                    <a:pt x="58" y="67"/>
                  </a:cubicBezTo>
                  <a:cubicBezTo>
                    <a:pt x="40" y="82"/>
                    <a:pt x="0" y="106"/>
                    <a:pt x="0" y="106"/>
                  </a:cubicBezTo>
                </a:path>
              </a:pathLst>
            </a:custGeom>
            <a:noFill/>
            <a:ln w="9525">
              <a:solidFill>
                <a:schemeClr val="tx1"/>
              </a:solidFill>
              <a:round/>
              <a:headEnd/>
              <a:tailEnd/>
            </a:ln>
            <a:effectLst/>
          </p:spPr>
          <p:txBody>
            <a:bodyPr/>
            <a:lstStyle/>
            <a:p>
              <a:endParaRPr lang="en-US"/>
            </a:p>
          </p:txBody>
        </p:sp>
        <p:sp>
          <p:nvSpPr>
            <p:cNvPr id="1132599" name="Freeform 55"/>
            <p:cNvSpPr>
              <a:spLocks/>
            </p:cNvSpPr>
            <p:nvPr/>
          </p:nvSpPr>
          <p:spPr bwMode="auto">
            <a:xfrm>
              <a:off x="5367" y="1507"/>
              <a:ext cx="238" cy="250"/>
            </a:xfrm>
            <a:custGeom>
              <a:avLst/>
              <a:gdLst/>
              <a:ahLst/>
              <a:cxnLst>
                <a:cxn ang="0">
                  <a:pos x="211" y="0"/>
                </a:cxn>
                <a:cxn ang="0">
                  <a:pos x="163" y="125"/>
                </a:cxn>
                <a:cxn ang="0">
                  <a:pos x="58" y="231"/>
                </a:cxn>
                <a:cxn ang="0">
                  <a:pos x="29" y="240"/>
                </a:cxn>
                <a:cxn ang="0">
                  <a:pos x="0" y="250"/>
                </a:cxn>
              </a:cxnLst>
              <a:rect l="0" t="0" r="r" b="b"/>
              <a:pathLst>
                <a:path w="211" h="250">
                  <a:moveTo>
                    <a:pt x="211" y="0"/>
                  </a:moveTo>
                  <a:cubicBezTo>
                    <a:pt x="203" y="45"/>
                    <a:pt x="197" y="93"/>
                    <a:pt x="163" y="125"/>
                  </a:cubicBezTo>
                  <a:cubicBezTo>
                    <a:pt x="138" y="206"/>
                    <a:pt x="128" y="207"/>
                    <a:pt x="58" y="231"/>
                  </a:cubicBezTo>
                  <a:cubicBezTo>
                    <a:pt x="48" y="234"/>
                    <a:pt x="39" y="237"/>
                    <a:pt x="29" y="240"/>
                  </a:cubicBezTo>
                  <a:cubicBezTo>
                    <a:pt x="19" y="243"/>
                    <a:pt x="0" y="250"/>
                    <a:pt x="0" y="250"/>
                  </a:cubicBezTo>
                </a:path>
              </a:pathLst>
            </a:custGeom>
            <a:noFill/>
            <a:ln w="9525">
              <a:solidFill>
                <a:schemeClr val="tx1"/>
              </a:solidFill>
              <a:round/>
              <a:headEnd/>
              <a:tailEnd/>
            </a:ln>
            <a:effectLst/>
          </p:spPr>
          <p:txBody>
            <a:bodyPr/>
            <a:lstStyle/>
            <a:p>
              <a:endParaRPr lang="en-US"/>
            </a:p>
          </p:txBody>
        </p:sp>
        <p:sp>
          <p:nvSpPr>
            <p:cNvPr id="1132600" name="Freeform 56"/>
            <p:cNvSpPr>
              <a:spLocks/>
            </p:cNvSpPr>
            <p:nvPr/>
          </p:nvSpPr>
          <p:spPr bwMode="auto">
            <a:xfrm>
              <a:off x="5627" y="1728"/>
              <a:ext cx="97" cy="19"/>
            </a:xfrm>
            <a:custGeom>
              <a:avLst/>
              <a:gdLst/>
              <a:ahLst/>
              <a:cxnLst>
                <a:cxn ang="0">
                  <a:pos x="0" y="0"/>
                </a:cxn>
                <a:cxn ang="0">
                  <a:pos x="86" y="19"/>
                </a:cxn>
              </a:cxnLst>
              <a:rect l="0" t="0" r="r" b="b"/>
              <a:pathLst>
                <a:path w="86" h="19">
                  <a:moveTo>
                    <a:pt x="0" y="0"/>
                  </a:moveTo>
                  <a:cubicBezTo>
                    <a:pt x="29" y="10"/>
                    <a:pt x="55" y="19"/>
                    <a:pt x="86" y="19"/>
                  </a:cubicBezTo>
                </a:path>
              </a:pathLst>
            </a:custGeom>
            <a:noFill/>
            <a:ln w="9525">
              <a:solidFill>
                <a:schemeClr val="tx1"/>
              </a:solidFill>
              <a:round/>
              <a:headEnd/>
              <a:tailEnd/>
            </a:ln>
            <a:effectLst/>
          </p:spPr>
          <p:txBody>
            <a:bodyPr/>
            <a:lstStyle/>
            <a:p>
              <a:endParaRPr lang="en-US"/>
            </a:p>
          </p:txBody>
        </p:sp>
        <p:sp>
          <p:nvSpPr>
            <p:cNvPr id="1132601" name="Freeform 57"/>
            <p:cNvSpPr>
              <a:spLocks/>
            </p:cNvSpPr>
            <p:nvPr/>
          </p:nvSpPr>
          <p:spPr bwMode="auto">
            <a:xfrm>
              <a:off x="5400" y="1555"/>
              <a:ext cx="151" cy="154"/>
            </a:xfrm>
            <a:custGeom>
              <a:avLst/>
              <a:gdLst/>
              <a:ahLst/>
              <a:cxnLst>
                <a:cxn ang="0">
                  <a:pos x="134" y="0"/>
                </a:cxn>
                <a:cxn ang="0">
                  <a:pos x="58" y="39"/>
                </a:cxn>
                <a:cxn ang="0">
                  <a:pos x="0" y="154"/>
                </a:cxn>
              </a:cxnLst>
              <a:rect l="0" t="0" r="r" b="b"/>
              <a:pathLst>
                <a:path w="134" h="154">
                  <a:moveTo>
                    <a:pt x="134" y="0"/>
                  </a:moveTo>
                  <a:cubicBezTo>
                    <a:pt x="104" y="11"/>
                    <a:pt x="88" y="28"/>
                    <a:pt x="58" y="39"/>
                  </a:cubicBezTo>
                  <a:cubicBezTo>
                    <a:pt x="22" y="74"/>
                    <a:pt x="32" y="122"/>
                    <a:pt x="0" y="154"/>
                  </a:cubicBezTo>
                </a:path>
              </a:pathLst>
            </a:custGeom>
            <a:noFill/>
            <a:ln w="9525">
              <a:solidFill>
                <a:schemeClr val="tx1"/>
              </a:solidFill>
              <a:round/>
              <a:headEnd/>
              <a:tailEnd/>
            </a:ln>
            <a:effectLst/>
          </p:spPr>
          <p:txBody>
            <a:bodyPr/>
            <a:lstStyle/>
            <a:p>
              <a:endParaRPr lang="en-US"/>
            </a:p>
          </p:txBody>
        </p:sp>
        <p:sp>
          <p:nvSpPr>
            <p:cNvPr id="1132602" name="Freeform 58"/>
            <p:cNvSpPr>
              <a:spLocks/>
            </p:cNvSpPr>
            <p:nvPr/>
          </p:nvSpPr>
          <p:spPr bwMode="auto">
            <a:xfrm>
              <a:off x="5367" y="1459"/>
              <a:ext cx="390" cy="58"/>
            </a:xfrm>
            <a:custGeom>
              <a:avLst/>
              <a:gdLst/>
              <a:ahLst/>
              <a:cxnLst>
                <a:cxn ang="0">
                  <a:pos x="346" y="0"/>
                </a:cxn>
                <a:cxn ang="0">
                  <a:pos x="173" y="58"/>
                </a:cxn>
                <a:cxn ang="0">
                  <a:pos x="29" y="29"/>
                </a:cxn>
                <a:cxn ang="0">
                  <a:pos x="0" y="39"/>
                </a:cxn>
              </a:cxnLst>
              <a:rect l="0" t="0" r="r" b="b"/>
              <a:pathLst>
                <a:path w="346" h="58">
                  <a:moveTo>
                    <a:pt x="346" y="0"/>
                  </a:moveTo>
                  <a:cubicBezTo>
                    <a:pt x="287" y="19"/>
                    <a:pt x="225" y="24"/>
                    <a:pt x="173" y="58"/>
                  </a:cubicBezTo>
                  <a:cubicBezTo>
                    <a:pt x="125" y="48"/>
                    <a:pt x="76" y="45"/>
                    <a:pt x="29" y="29"/>
                  </a:cubicBezTo>
                  <a:cubicBezTo>
                    <a:pt x="19" y="32"/>
                    <a:pt x="0" y="39"/>
                    <a:pt x="0" y="39"/>
                  </a:cubicBezTo>
                </a:path>
              </a:pathLst>
            </a:custGeom>
            <a:noFill/>
            <a:ln w="9525">
              <a:solidFill>
                <a:schemeClr val="tx1"/>
              </a:solidFill>
              <a:round/>
              <a:headEnd/>
              <a:tailEnd/>
            </a:ln>
            <a:effectLst/>
          </p:spPr>
          <p:txBody>
            <a:bodyPr/>
            <a:lstStyle/>
            <a:p>
              <a:endParaRPr lang="en-US"/>
            </a:p>
          </p:txBody>
        </p:sp>
        <p:sp>
          <p:nvSpPr>
            <p:cNvPr id="1132603" name="Freeform 59"/>
            <p:cNvSpPr>
              <a:spLocks/>
            </p:cNvSpPr>
            <p:nvPr/>
          </p:nvSpPr>
          <p:spPr bwMode="auto">
            <a:xfrm>
              <a:off x="5681" y="1555"/>
              <a:ext cx="151" cy="163"/>
            </a:xfrm>
            <a:custGeom>
              <a:avLst/>
              <a:gdLst/>
              <a:ahLst/>
              <a:cxnLst>
                <a:cxn ang="0">
                  <a:pos x="0" y="0"/>
                </a:cxn>
                <a:cxn ang="0">
                  <a:pos x="96" y="115"/>
                </a:cxn>
                <a:cxn ang="0">
                  <a:pos x="115" y="135"/>
                </a:cxn>
                <a:cxn ang="0">
                  <a:pos x="134" y="163"/>
                </a:cxn>
              </a:cxnLst>
              <a:rect l="0" t="0" r="r" b="b"/>
              <a:pathLst>
                <a:path w="134" h="163">
                  <a:moveTo>
                    <a:pt x="0" y="0"/>
                  </a:moveTo>
                  <a:cubicBezTo>
                    <a:pt x="18" y="59"/>
                    <a:pt x="55" y="74"/>
                    <a:pt x="96" y="115"/>
                  </a:cubicBezTo>
                  <a:cubicBezTo>
                    <a:pt x="103" y="122"/>
                    <a:pt x="109" y="128"/>
                    <a:pt x="115" y="135"/>
                  </a:cubicBezTo>
                  <a:cubicBezTo>
                    <a:pt x="122" y="144"/>
                    <a:pt x="134" y="163"/>
                    <a:pt x="134" y="163"/>
                  </a:cubicBezTo>
                </a:path>
              </a:pathLst>
            </a:custGeom>
            <a:noFill/>
            <a:ln w="9525">
              <a:solidFill>
                <a:schemeClr val="tx1"/>
              </a:solidFill>
              <a:round/>
              <a:headEnd/>
              <a:tailEnd/>
            </a:ln>
            <a:effectLst/>
          </p:spPr>
          <p:txBody>
            <a:bodyPr/>
            <a:lstStyle/>
            <a:p>
              <a:endParaRPr lang="en-US"/>
            </a:p>
          </p:txBody>
        </p:sp>
        <p:sp>
          <p:nvSpPr>
            <p:cNvPr id="1132604" name="Freeform 60"/>
            <p:cNvSpPr>
              <a:spLocks/>
            </p:cNvSpPr>
            <p:nvPr/>
          </p:nvSpPr>
          <p:spPr bwMode="auto">
            <a:xfrm>
              <a:off x="5389" y="1603"/>
              <a:ext cx="343" cy="96"/>
            </a:xfrm>
            <a:custGeom>
              <a:avLst/>
              <a:gdLst/>
              <a:ahLst/>
              <a:cxnLst>
                <a:cxn ang="0">
                  <a:pos x="288" y="10"/>
                </a:cxn>
                <a:cxn ang="0">
                  <a:pos x="240" y="39"/>
                </a:cxn>
                <a:cxn ang="0">
                  <a:pos x="58" y="67"/>
                </a:cxn>
                <a:cxn ang="0">
                  <a:pos x="29" y="77"/>
                </a:cxn>
                <a:cxn ang="0">
                  <a:pos x="0" y="96"/>
                </a:cxn>
              </a:cxnLst>
              <a:rect l="0" t="0" r="r" b="b"/>
              <a:pathLst>
                <a:path w="305" h="96">
                  <a:moveTo>
                    <a:pt x="288" y="10"/>
                  </a:moveTo>
                  <a:cubicBezTo>
                    <a:pt x="212" y="34"/>
                    <a:pt x="305" y="0"/>
                    <a:pt x="240" y="39"/>
                  </a:cubicBezTo>
                  <a:cubicBezTo>
                    <a:pt x="195" y="66"/>
                    <a:pt x="97" y="64"/>
                    <a:pt x="58" y="67"/>
                  </a:cubicBezTo>
                  <a:cubicBezTo>
                    <a:pt x="48" y="70"/>
                    <a:pt x="38" y="72"/>
                    <a:pt x="29" y="77"/>
                  </a:cubicBezTo>
                  <a:cubicBezTo>
                    <a:pt x="19" y="82"/>
                    <a:pt x="0" y="96"/>
                    <a:pt x="0" y="96"/>
                  </a:cubicBezTo>
                </a:path>
              </a:pathLst>
            </a:custGeom>
            <a:noFill/>
            <a:ln w="9525">
              <a:solidFill>
                <a:schemeClr val="tx1"/>
              </a:solidFill>
              <a:round/>
              <a:headEnd/>
              <a:tailEnd/>
            </a:ln>
            <a:effectLst/>
          </p:spPr>
          <p:txBody>
            <a:bodyPr/>
            <a:lstStyle/>
            <a:p>
              <a:endParaRPr lang="en-US"/>
            </a:p>
          </p:txBody>
        </p:sp>
      </p:grpSp>
      <p:sp>
        <p:nvSpPr>
          <p:cNvPr id="1132605" name="Text Box 61"/>
          <p:cNvSpPr txBox="1">
            <a:spLocks noChangeArrowheads="1"/>
          </p:cNvSpPr>
          <p:nvPr/>
        </p:nvSpPr>
        <p:spPr bwMode="auto">
          <a:xfrm>
            <a:off x="2946400" y="5638825"/>
            <a:ext cx="2980266" cy="830997"/>
          </a:xfrm>
          <a:prstGeom prst="rect">
            <a:avLst/>
          </a:prstGeom>
          <a:noFill/>
          <a:ln w="9525">
            <a:noFill/>
            <a:miter lim="800000"/>
            <a:headEnd/>
            <a:tailEnd/>
          </a:ln>
          <a:effectLst/>
        </p:spPr>
        <p:txBody>
          <a:bodyPr wrap="square">
            <a:spAutoFit/>
          </a:bodyPr>
          <a:lstStyle/>
          <a:p>
            <a:pPr algn="l" eaLnBrk="1" hangingPunct="1">
              <a:spcBef>
                <a:spcPct val="50000"/>
              </a:spcBef>
            </a:pPr>
            <a:r>
              <a:rPr lang="en-US" sz="2400" dirty="0">
                <a:effectLst/>
                <a:latin typeface="Arial" charset="0"/>
              </a:rPr>
              <a:t>Soils change with time</a:t>
            </a:r>
            <a:endParaRPr lang="en-US" sz="1800" dirty="0">
              <a:effectLst/>
              <a:latin typeface="Arial" charset="0"/>
            </a:endParaRPr>
          </a:p>
        </p:txBody>
      </p:sp>
      <p:sp>
        <p:nvSpPr>
          <p:cNvPr id="1132606" name="Text Box 62"/>
          <p:cNvSpPr txBox="1">
            <a:spLocks noChangeArrowheads="1"/>
          </p:cNvSpPr>
          <p:nvPr/>
        </p:nvSpPr>
        <p:spPr bwMode="auto">
          <a:xfrm>
            <a:off x="914400" y="4800625"/>
            <a:ext cx="533400" cy="366713"/>
          </a:xfrm>
          <a:prstGeom prst="rect">
            <a:avLst/>
          </a:prstGeom>
          <a:noFill/>
          <a:ln w="9525">
            <a:noFill/>
            <a:miter lim="800000"/>
            <a:headEnd/>
            <a:tailEnd/>
          </a:ln>
          <a:effectLst/>
        </p:spPr>
        <p:txBody>
          <a:bodyPr>
            <a:spAutoFit/>
          </a:bodyPr>
          <a:lstStyle/>
          <a:p>
            <a:pPr algn="l" eaLnBrk="1" hangingPunct="1">
              <a:spcBef>
                <a:spcPct val="50000"/>
              </a:spcBef>
            </a:pPr>
            <a:r>
              <a:rPr lang="en-US" sz="1800">
                <a:effectLst/>
                <a:latin typeface="Arial" charset="0"/>
              </a:rPr>
              <a:t>0</a:t>
            </a:r>
          </a:p>
        </p:txBody>
      </p:sp>
      <p:sp>
        <p:nvSpPr>
          <p:cNvPr id="1132607" name="Line 63"/>
          <p:cNvSpPr>
            <a:spLocks noChangeShapeType="1"/>
          </p:cNvSpPr>
          <p:nvPr/>
        </p:nvSpPr>
        <p:spPr bwMode="auto">
          <a:xfrm>
            <a:off x="1295400" y="4953000"/>
            <a:ext cx="6934200" cy="0"/>
          </a:xfrm>
          <a:prstGeom prst="line">
            <a:avLst/>
          </a:prstGeom>
          <a:noFill/>
          <a:ln w="38100">
            <a:solidFill>
              <a:schemeClr val="tx1"/>
            </a:solidFill>
            <a:round/>
            <a:headEnd type="oval" w="med" len="med"/>
            <a:tailEnd type="triangle" w="med" len="med"/>
          </a:ln>
          <a:effectLst/>
        </p:spPr>
        <p:txBody>
          <a:bodyPr/>
          <a:lstStyle/>
          <a:p>
            <a:endParaRPr lang="en-US"/>
          </a:p>
        </p:txBody>
      </p:sp>
      <p:sp>
        <p:nvSpPr>
          <p:cNvPr id="1132608" name="Text Box 64"/>
          <p:cNvSpPr txBox="1">
            <a:spLocks noChangeArrowheads="1"/>
          </p:cNvSpPr>
          <p:nvPr/>
        </p:nvSpPr>
        <p:spPr bwMode="auto">
          <a:xfrm>
            <a:off x="4114800" y="5029225"/>
            <a:ext cx="762000" cy="366713"/>
          </a:xfrm>
          <a:prstGeom prst="rect">
            <a:avLst/>
          </a:prstGeom>
          <a:noFill/>
          <a:ln w="9525">
            <a:noFill/>
            <a:miter lim="800000"/>
            <a:headEnd/>
            <a:tailEnd/>
          </a:ln>
          <a:effectLst/>
        </p:spPr>
        <p:txBody>
          <a:bodyPr>
            <a:spAutoFit/>
          </a:bodyPr>
          <a:lstStyle/>
          <a:p>
            <a:pPr algn="l" eaLnBrk="1" hangingPunct="1">
              <a:spcBef>
                <a:spcPct val="50000"/>
              </a:spcBef>
            </a:pPr>
            <a:r>
              <a:rPr lang="en-US" sz="1800">
                <a:effectLst/>
                <a:latin typeface="Arial" charset="0"/>
              </a:rPr>
              <a:t>Time</a:t>
            </a:r>
          </a:p>
        </p:txBody>
      </p:sp>
      <p:sp>
        <p:nvSpPr>
          <p:cNvPr id="1132625" name="Oval 81"/>
          <p:cNvSpPr>
            <a:spLocks noChangeArrowheads="1"/>
          </p:cNvSpPr>
          <p:nvPr/>
        </p:nvSpPr>
        <p:spPr bwMode="auto">
          <a:xfrm>
            <a:off x="1185333" y="4838700"/>
            <a:ext cx="203200" cy="2286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81" name="Text Box 11"/>
          <p:cNvSpPr txBox="1">
            <a:spLocks noChangeArrowheads="1"/>
          </p:cNvSpPr>
          <p:nvPr/>
        </p:nvSpPr>
        <p:spPr bwMode="auto">
          <a:xfrm>
            <a:off x="440267" y="547700"/>
            <a:ext cx="3860800" cy="1446550"/>
          </a:xfrm>
          <a:prstGeom prst="rect">
            <a:avLst/>
          </a:prstGeom>
          <a:noFill/>
          <a:ln w="12700">
            <a:noFill/>
            <a:miter lim="800000"/>
            <a:headEnd type="none" w="sm" len="sm"/>
            <a:tailEnd type="none" w="sm" len="sm"/>
          </a:ln>
          <a:effectLst/>
        </p:spPr>
        <p:txBody>
          <a:bodyPr wrap="square">
            <a:spAutoFit/>
          </a:bodyPr>
          <a:lstStyle/>
          <a:p>
            <a:pPr algn="l"/>
            <a:r>
              <a:rPr kumimoji="1" lang="en-US" sz="2800" dirty="0">
                <a:solidFill>
                  <a:srgbClr val="008000"/>
                </a:solidFill>
                <a:latin typeface="Arial Black" pitchFamily="34" charset="0"/>
              </a:rPr>
              <a:t>Soil Forming Factors:</a:t>
            </a:r>
          </a:p>
          <a:p>
            <a:pPr algn="l"/>
            <a:r>
              <a:rPr kumimoji="1" lang="en-US" sz="3200" dirty="0">
                <a:solidFill>
                  <a:srgbClr val="008000"/>
                </a:solidFill>
                <a:latin typeface="Arial Black" pitchFamily="34" charset="0"/>
              </a:rPr>
              <a:t>Time</a:t>
            </a:r>
          </a:p>
        </p:txBody>
      </p:sp>
      <p:sp>
        <p:nvSpPr>
          <p:cNvPr id="82" name="TextBox 81"/>
          <p:cNvSpPr txBox="1"/>
          <p:nvPr/>
        </p:nvSpPr>
        <p:spPr>
          <a:xfrm>
            <a:off x="169333" y="152400"/>
            <a:ext cx="2600712" cy="369332"/>
          </a:xfrm>
          <a:prstGeom prst="rect">
            <a:avLst/>
          </a:prstGeom>
          <a:noFill/>
        </p:spPr>
        <p:txBody>
          <a:bodyPr wrap="none" rtlCol="0">
            <a:spAutoFit/>
          </a:bodyPr>
          <a:lstStyle/>
          <a:p>
            <a:pPr algn="l"/>
            <a:r>
              <a:rPr lang="en-US" dirty="0">
                <a:solidFill>
                  <a:schemeClr val="bg1">
                    <a:lumMod val="75000"/>
                  </a:schemeClr>
                </a:solidFill>
                <a:effectLst/>
                <a:latin typeface="+mj-lt"/>
              </a:rPr>
              <a:t>Soil Formation, continued</a:t>
            </a:r>
          </a:p>
        </p:txBody>
      </p:sp>
    </p:spTree>
    <p:extLst>
      <p:ext uri="{BB962C8B-B14F-4D97-AF65-F5344CB8AC3E}">
        <p14:creationId xmlns:p14="http://schemas.microsoft.com/office/powerpoint/2010/main" val="206822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2547"/>
                                        </p:tgtEl>
                                        <p:attrNameLst>
                                          <p:attrName>style.visibility</p:attrName>
                                        </p:attrNameLst>
                                      </p:cBhvr>
                                      <p:to>
                                        <p:strVal val="visible"/>
                                      </p:to>
                                    </p:set>
                                    <p:animEffect transition="in" filter="fade">
                                      <p:cBhvr>
                                        <p:cTn id="7" dur="2000"/>
                                        <p:tgtEl>
                                          <p:spTgt spid="1132547"/>
                                        </p:tgtEl>
                                      </p:cBhvr>
                                    </p:animEffect>
                                  </p:childTnLst>
                                </p:cTn>
                              </p:par>
                            </p:childTnLst>
                          </p:cTn>
                        </p:par>
                        <p:par>
                          <p:cTn id="8" fill="hold">
                            <p:stCondLst>
                              <p:cond delay="2000"/>
                            </p:stCondLst>
                            <p:childTnLst>
                              <p:par>
                                <p:cTn id="9" presetID="63" presetClass="path" presetSubtype="0" fill="hold" grpId="0" nodeType="afterEffect">
                                  <p:stCondLst>
                                    <p:cond delay="0"/>
                                  </p:stCondLst>
                                  <p:childTnLst>
                                    <p:animMotion origin="layout" path="M -7.40741E-7 -2.22222E-6 L 0.75185 -2.22222E-6 " pathEditMode="relative" rAng="0" ptsTypes="AA">
                                      <p:cBhvr>
                                        <p:cTn id="10" dur="11000" fill="hold"/>
                                        <p:tgtEl>
                                          <p:spTgt spid="1132625"/>
                                        </p:tgtEl>
                                        <p:attrNameLst>
                                          <p:attrName>ppt_x</p:attrName>
                                          <p:attrName>ppt_y</p:attrName>
                                        </p:attrNameLst>
                                      </p:cBhvr>
                                      <p:rCtr x="376" y="0"/>
                                    </p:animMotion>
                                  </p:childTnLst>
                                </p:cTn>
                              </p:par>
                              <p:par>
                                <p:cTn id="11" presetID="10" presetClass="entr" presetSubtype="0" fill="hold" nodeType="withEffect">
                                  <p:stCondLst>
                                    <p:cond delay="1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par>
                                <p:cTn id="14" presetID="9" presetClass="emph" presetSubtype="0" grpId="1" nodeType="withEffect">
                                  <p:stCondLst>
                                    <p:cond delay="1500"/>
                                  </p:stCondLst>
                                  <p:childTnLst>
                                    <p:set>
                                      <p:cBhvr rctx="PPT">
                                        <p:cTn id="15" dur="indefinite"/>
                                        <p:tgtEl>
                                          <p:spTgt spid="1132547"/>
                                        </p:tgtEl>
                                        <p:attrNameLst>
                                          <p:attrName>style.opacity</p:attrName>
                                        </p:attrNameLst>
                                      </p:cBhvr>
                                      <p:to>
                                        <p:strVal val="0.5"/>
                                      </p:to>
                                    </p:set>
                                    <p:animEffect filter="image" prLst="opacity: 0.5">
                                      <p:cBhvr rctx="IE">
                                        <p:cTn id="16" dur="indefinite"/>
                                        <p:tgtEl>
                                          <p:spTgt spid="1132547"/>
                                        </p:tgtEl>
                                      </p:cBhvr>
                                    </p:animEffect>
                                  </p:childTnLst>
                                </p:cTn>
                              </p:par>
                              <p:par>
                                <p:cTn id="17" presetID="10" presetClass="entr" presetSubtype="0" fill="hold" nodeType="withEffect">
                                  <p:stCondLst>
                                    <p:cond delay="5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childTnLst>
                                </p:cTn>
                              </p:par>
                              <p:par>
                                <p:cTn id="20" presetID="9" presetClass="emph" presetSubtype="0" nodeType="withEffect">
                                  <p:stCondLst>
                                    <p:cond delay="5500"/>
                                  </p:stCondLst>
                                  <p:childTnLst>
                                    <p:set>
                                      <p:cBhvr rctx="PPT">
                                        <p:cTn id="21" dur="indefinite"/>
                                        <p:tgtEl>
                                          <p:spTgt spid="2"/>
                                        </p:tgtEl>
                                        <p:attrNameLst>
                                          <p:attrName>style.opacity</p:attrName>
                                        </p:attrNameLst>
                                      </p:cBhvr>
                                      <p:to>
                                        <p:strVal val="0.5"/>
                                      </p:to>
                                    </p:set>
                                    <p:animEffect filter="image" prLst="opacity: 0.5">
                                      <p:cBhvr rctx="IE">
                                        <p:cTn id="22" dur="indefinite"/>
                                        <p:tgtEl>
                                          <p:spTgt spid="2"/>
                                        </p:tgtEl>
                                      </p:cBhvr>
                                    </p:animEffect>
                                  </p:childTnLst>
                                </p:cTn>
                              </p:par>
                              <p:par>
                                <p:cTn id="23" presetID="10" presetClass="entr" presetSubtype="0" fill="hold" nodeType="withEffect">
                                  <p:stCondLst>
                                    <p:cond delay="9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000"/>
                                        <p:tgtEl>
                                          <p:spTgt spid="4"/>
                                        </p:tgtEl>
                                      </p:cBhvr>
                                    </p:animEffect>
                                  </p:childTnLst>
                                </p:cTn>
                              </p:par>
                              <p:par>
                                <p:cTn id="26" presetID="9" presetClass="emph" presetSubtype="0" nodeType="withEffect">
                                  <p:stCondLst>
                                    <p:cond delay="9000"/>
                                  </p:stCondLst>
                                  <p:childTnLst>
                                    <p:set>
                                      <p:cBhvr rctx="PPT">
                                        <p:cTn id="27" dur="indefinite"/>
                                        <p:tgtEl>
                                          <p:spTgt spid="3"/>
                                        </p:tgtEl>
                                        <p:attrNameLst>
                                          <p:attrName>style.opacity</p:attrName>
                                        </p:attrNameLst>
                                      </p:cBhvr>
                                      <p:to>
                                        <p:strVal val="0.5"/>
                                      </p:to>
                                    </p:set>
                                    <p:animEffect filter="image" prLst="opacity: 0.5">
                                      <p:cBhvr rctx="IE">
                                        <p:cTn id="28"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2547" grpId="0" animBg="1"/>
      <p:bldP spid="1132547" grpId="1" animBg="1"/>
      <p:bldP spid="11326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Rectangle 2"/>
          <p:cNvSpPr>
            <a:spLocks noGrp="1" noChangeArrowheads="1"/>
          </p:cNvSpPr>
          <p:nvPr>
            <p:ph type="title"/>
          </p:nvPr>
        </p:nvSpPr>
        <p:spPr>
          <a:xfrm>
            <a:off x="711203" y="838200"/>
            <a:ext cx="3843867" cy="838200"/>
          </a:xfrm>
        </p:spPr>
        <p:txBody>
          <a:bodyPr>
            <a:normAutofit fontScale="90000"/>
          </a:bodyPr>
          <a:lstStyle/>
          <a:p>
            <a:r>
              <a:rPr lang="en-US" sz="3600" b="1" dirty="0">
                <a:solidFill>
                  <a:srgbClr val="008000"/>
                </a:solidFill>
                <a:effectLst>
                  <a:outerShdw blurRad="38100" dist="38100" dir="2700000" algn="tl">
                    <a:srgbClr val="000000">
                      <a:alpha val="43137"/>
                    </a:srgbClr>
                  </a:outerShdw>
                </a:effectLst>
              </a:rPr>
              <a:t>Topics of Discussion</a:t>
            </a:r>
          </a:p>
        </p:txBody>
      </p:sp>
      <p:sp>
        <p:nvSpPr>
          <p:cNvPr id="1063939" name="Rectangle 3"/>
          <p:cNvSpPr>
            <a:spLocks noChangeArrowheads="1"/>
          </p:cNvSpPr>
          <p:nvPr/>
        </p:nvSpPr>
        <p:spPr bwMode="auto">
          <a:xfrm>
            <a:off x="609600" y="2209800"/>
            <a:ext cx="5181600" cy="3962400"/>
          </a:xfrm>
          <a:prstGeom prst="rect">
            <a:avLst/>
          </a:prstGeom>
          <a:noFill/>
          <a:ln w="9525">
            <a:noFill/>
            <a:miter lim="800000"/>
            <a:headEnd/>
            <a:tailEnd/>
          </a:ln>
          <a:effectLst/>
        </p:spPr>
        <p:txBody>
          <a:bodyPr/>
          <a:lstStyle/>
          <a:p>
            <a:pPr marL="182880" indent="-342900" algn="l">
              <a:spcBef>
                <a:spcPts val="0"/>
              </a:spcBef>
              <a:spcAft>
                <a:spcPts val="600"/>
              </a:spcAft>
              <a:buFont typeface="Arial" pitchFamily="34" charset="0"/>
              <a:buChar char="•"/>
            </a:pPr>
            <a:r>
              <a:rPr kumimoji="1" lang="en-US" sz="2800" b="1" dirty="0">
                <a:solidFill>
                  <a:schemeClr val="bg1">
                    <a:lumMod val="50000"/>
                  </a:schemeClr>
                </a:solidFill>
                <a:effectLst/>
                <a:latin typeface="+mn-lt"/>
                <a:cs typeface="Arial" pitchFamily="34" charset="0"/>
              </a:rPr>
              <a:t>Part 1: </a:t>
            </a:r>
            <a:r>
              <a:rPr kumimoji="1" lang="en-US" sz="2800" b="1" dirty="0">
                <a:solidFill>
                  <a:schemeClr val="tx2">
                    <a:lumMod val="75000"/>
                  </a:schemeClr>
                </a:solidFill>
                <a:effectLst/>
                <a:latin typeface="+mn-lt"/>
                <a:cs typeface="Arial" pitchFamily="34" charset="0"/>
              </a:rPr>
              <a:t>What is Soil?</a:t>
            </a:r>
          </a:p>
          <a:p>
            <a:pPr marL="182880" indent="-342900" algn="l">
              <a:spcBef>
                <a:spcPts val="0"/>
              </a:spcBef>
              <a:spcAft>
                <a:spcPts val="600"/>
              </a:spcAft>
              <a:buFont typeface="Arial" pitchFamily="34" charset="0"/>
              <a:buChar char="•"/>
            </a:pPr>
            <a:r>
              <a:rPr kumimoji="1" lang="en-US" sz="2800" b="1" dirty="0">
                <a:solidFill>
                  <a:schemeClr val="bg1">
                    <a:lumMod val="50000"/>
                  </a:schemeClr>
                </a:solidFill>
                <a:effectLst/>
                <a:latin typeface="+mn-lt"/>
                <a:cs typeface="Arial" pitchFamily="34" charset="0"/>
              </a:rPr>
              <a:t>Part 2: </a:t>
            </a:r>
            <a:r>
              <a:rPr kumimoji="1" lang="en-US" sz="2800" b="1" dirty="0">
                <a:solidFill>
                  <a:schemeClr val="tx2">
                    <a:lumMod val="75000"/>
                  </a:schemeClr>
                </a:solidFill>
                <a:effectLst/>
                <a:latin typeface="+mn-lt"/>
                <a:cs typeface="Arial" pitchFamily="34" charset="0"/>
              </a:rPr>
              <a:t>Why is Soil Important?</a:t>
            </a:r>
          </a:p>
          <a:p>
            <a:pPr marL="182880" indent="-342900" algn="l">
              <a:spcBef>
                <a:spcPts val="0"/>
              </a:spcBef>
              <a:spcAft>
                <a:spcPts val="600"/>
              </a:spcAft>
              <a:buFont typeface="Arial" pitchFamily="34" charset="0"/>
              <a:buChar char="•"/>
            </a:pPr>
            <a:r>
              <a:rPr kumimoji="1" lang="en-US" sz="2800" b="1" dirty="0">
                <a:solidFill>
                  <a:schemeClr val="bg1">
                    <a:lumMod val="50000"/>
                  </a:schemeClr>
                </a:solidFill>
                <a:effectLst/>
                <a:latin typeface="+mn-lt"/>
                <a:cs typeface="Arial" pitchFamily="34" charset="0"/>
              </a:rPr>
              <a:t>Part 3: </a:t>
            </a:r>
            <a:r>
              <a:rPr kumimoji="1" lang="en-US" sz="2800" b="1" dirty="0">
                <a:solidFill>
                  <a:schemeClr val="tx2">
                    <a:lumMod val="75000"/>
                  </a:schemeClr>
                </a:solidFill>
                <a:effectLst/>
                <a:latin typeface="+mn-lt"/>
                <a:cs typeface="Arial" pitchFamily="34" charset="0"/>
              </a:rPr>
              <a:t>Soil Formation</a:t>
            </a:r>
          </a:p>
          <a:p>
            <a:pPr marL="182880" indent="-342900" algn="l">
              <a:spcBef>
                <a:spcPts val="0"/>
              </a:spcBef>
              <a:spcAft>
                <a:spcPts val="600"/>
              </a:spcAft>
              <a:buFont typeface="Arial" pitchFamily="34" charset="0"/>
              <a:buChar char="•"/>
            </a:pPr>
            <a:r>
              <a:rPr kumimoji="1" lang="en-US" sz="2800" b="1" dirty="0">
                <a:solidFill>
                  <a:schemeClr val="bg1">
                    <a:lumMod val="50000"/>
                  </a:schemeClr>
                </a:solidFill>
                <a:effectLst/>
                <a:latin typeface="+mn-lt"/>
                <a:cs typeface="Arial" pitchFamily="34" charset="0"/>
              </a:rPr>
              <a:t>Part 4:</a:t>
            </a:r>
            <a:r>
              <a:rPr kumimoji="1" lang="en-US" sz="2800" b="1" dirty="0">
                <a:solidFill>
                  <a:schemeClr val="bg1">
                    <a:lumMod val="50000"/>
                  </a:schemeClr>
                </a:solidFill>
                <a:effectLst/>
                <a:cs typeface="Arial" pitchFamily="34" charset="0"/>
              </a:rPr>
              <a:t> </a:t>
            </a:r>
            <a:r>
              <a:rPr kumimoji="1" lang="en-US" sz="2800" b="1" dirty="0">
                <a:solidFill>
                  <a:schemeClr val="tx2">
                    <a:lumMod val="75000"/>
                  </a:schemeClr>
                </a:solidFill>
                <a:effectLst/>
                <a:latin typeface="+mn-lt"/>
                <a:cs typeface="Arial" pitchFamily="34" charset="0"/>
              </a:rPr>
              <a:t>Soil Properties</a:t>
            </a:r>
          </a:p>
          <a:p>
            <a:pPr marL="182880" indent="-342900">
              <a:spcAft>
                <a:spcPts val="600"/>
              </a:spcAft>
              <a:buFont typeface="Arial" pitchFamily="34" charset="0"/>
              <a:buChar char="•"/>
            </a:pPr>
            <a:r>
              <a:rPr kumimoji="1" lang="en-US" sz="2800" b="1" dirty="0">
                <a:solidFill>
                  <a:schemeClr val="bg1">
                    <a:lumMod val="50000"/>
                  </a:schemeClr>
                </a:solidFill>
                <a:latin typeface="Calibri" pitchFamily="34" charset="0"/>
                <a:cs typeface="Arial" pitchFamily="34" charset="0"/>
              </a:rPr>
              <a:t>Part 5:</a:t>
            </a:r>
            <a:r>
              <a:rPr kumimoji="1" lang="en-US" sz="2800" b="1" dirty="0">
                <a:solidFill>
                  <a:schemeClr val="tx2">
                    <a:lumMod val="75000"/>
                  </a:schemeClr>
                </a:solidFill>
                <a:latin typeface="Calibri" pitchFamily="34" charset="0"/>
                <a:cs typeface="Arial" pitchFamily="34" charset="0"/>
              </a:rPr>
              <a:t> Soil Surveys</a:t>
            </a:r>
          </a:p>
          <a:p>
            <a:pPr marL="182880" indent="-342900" algn="l">
              <a:spcBef>
                <a:spcPts val="0"/>
              </a:spcBef>
              <a:spcAft>
                <a:spcPts val="600"/>
              </a:spcAft>
              <a:buFont typeface="Arial" pitchFamily="34" charset="0"/>
              <a:buChar char="•"/>
            </a:pPr>
            <a:endParaRPr kumimoji="1" lang="en-US" sz="2800" b="1" dirty="0">
              <a:solidFill>
                <a:schemeClr val="tx2">
                  <a:lumMod val="75000"/>
                </a:schemeClr>
              </a:solidFill>
              <a:effectLst/>
              <a:latin typeface="+mj-lt"/>
              <a:cs typeface="Arial" pitchFamily="34" charset="0"/>
            </a:endParaRPr>
          </a:p>
        </p:txBody>
      </p:sp>
      <p:pic>
        <p:nvPicPr>
          <p:cNvPr id="5" name="Picture 4" descr="Laguardia-HugoNeu-landscape.JPG"/>
          <p:cNvPicPr>
            <a:picLocks noChangeAspect="1"/>
          </p:cNvPicPr>
          <p:nvPr/>
        </p:nvPicPr>
        <p:blipFill>
          <a:blip r:embed="rId3" cstate="print"/>
          <a:stretch>
            <a:fillRect/>
          </a:stretch>
        </p:blipFill>
        <p:spPr>
          <a:xfrm>
            <a:off x="5334000" y="1981201"/>
            <a:ext cx="3496733" cy="3135923"/>
          </a:xfrm>
          <a:prstGeom prst="rect">
            <a:avLst/>
          </a:prstGeom>
          <a:ln w="15875">
            <a:solidFill>
              <a:schemeClr val="accent6"/>
            </a:solidFill>
          </a:ln>
        </p:spPr>
      </p:pic>
    </p:spTree>
    <p:extLst>
      <p:ext uri="{BB962C8B-B14F-4D97-AF65-F5344CB8AC3E}">
        <p14:creationId xmlns:p14="http://schemas.microsoft.com/office/powerpoint/2010/main" val="2003994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6706" name="Rectangle 2"/>
          <p:cNvSpPr>
            <a:spLocks noGrp="1" noChangeArrowheads="1"/>
          </p:cNvSpPr>
          <p:nvPr>
            <p:ph type="title"/>
          </p:nvPr>
        </p:nvSpPr>
        <p:spPr>
          <a:xfrm>
            <a:off x="237079" y="990600"/>
            <a:ext cx="4563533" cy="838200"/>
          </a:xfrm>
        </p:spPr>
        <p:txBody>
          <a:bodyPr>
            <a:normAutofit fontScale="90000"/>
          </a:bodyPr>
          <a:lstStyle/>
          <a:p>
            <a:pPr algn="ctr"/>
            <a:r>
              <a:rPr lang="en-US" dirty="0">
                <a:solidFill>
                  <a:srgbClr val="008000"/>
                </a:solidFill>
                <a:effectLst>
                  <a:outerShdw blurRad="38100" dist="38100" dir="2700000" algn="tl">
                    <a:srgbClr val="000000">
                      <a:alpha val="43137"/>
                    </a:srgbClr>
                  </a:outerShdw>
                </a:effectLst>
              </a:rPr>
              <a:t>Soil Forming Processes</a:t>
            </a:r>
            <a:br>
              <a:rPr lang="en-US" dirty="0">
                <a:solidFill>
                  <a:srgbClr val="008000"/>
                </a:solidFill>
                <a:effectLst>
                  <a:outerShdw blurRad="38100" dist="38100" dir="2700000" algn="tl">
                    <a:srgbClr val="000000">
                      <a:alpha val="43137"/>
                    </a:srgbClr>
                  </a:outerShdw>
                </a:effectLst>
              </a:rPr>
            </a:br>
            <a:r>
              <a:rPr lang="en-US" sz="2000" dirty="0">
                <a:solidFill>
                  <a:srgbClr val="008000"/>
                </a:solidFill>
                <a:effectLst>
                  <a:outerShdw blurRad="38100" dist="38100" dir="2700000" algn="tl">
                    <a:srgbClr val="000000">
                      <a:alpha val="43137"/>
                    </a:srgbClr>
                  </a:outerShdw>
                </a:effectLst>
              </a:rPr>
              <a:t>(what’s going on in the soil)</a:t>
            </a:r>
          </a:p>
        </p:txBody>
      </p:sp>
      <p:sp>
        <p:nvSpPr>
          <p:cNvPr id="1096707" name="Rectangle 3"/>
          <p:cNvSpPr>
            <a:spLocks noGrp="1" noChangeArrowheads="1"/>
          </p:cNvSpPr>
          <p:nvPr>
            <p:ph type="body" sz="half" idx="1"/>
          </p:nvPr>
        </p:nvSpPr>
        <p:spPr>
          <a:xfrm>
            <a:off x="372533" y="2057400"/>
            <a:ext cx="4267200" cy="4572000"/>
          </a:xfrm>
        </p:spPr>
        <p:txBody>
          <a:bodyPr>
            <a:normAutofit lnSpcReduction="10000"/>
          </a:bodyPr>
          <a:lstStyle/>
          <a:p>
            <a:pPr>
              <a:buFont typeface="Wingdings" pitchFamily="2" charset="2"/>
              <a:buChar char="§"/>
            </a:pPr>
            <a:r>
              <a:rPr lang="en-US" sz="3600" b="1" dirty="0">
                <a:cs typeface="Arial" pitchFamily="34" charset="0"/>
              </a:rPr>
              <a:t>Additions</a:t>
            </a:r>
          </a:p>
          <a:p>
            <a:pPr>
              <a:spcBef>
                <a:spcPct val="50000"/>
              </a:spcBef>
              <a:buFont typeface="Wingdings" pitchFamily="2" charset="2"/>
              <a:buChar char="§"/>
            </a:pPr>
            <a:r>
              <a:rPr lang="en-US" sz="3600" b="1" dirty="0">
                <a:cs typeface="Arial" pitchFamily="34" charset="0"/>
              </a:rPr>
              <a:t>Losses</a:t>
            </a:r>
          </a:p>
          <a:p>
            <a:pPr>
              <a:spcBef>
                <a:spcPct val="50000"/>
              </a:spcBef>
              <a:buFont typeface="Wingdings" pitchFamily="2" charset="2"/>
              <a:buChar char="§"/>
            </a:pPr>
            <a:r>
              <a:rPr lang="en-US" sz="3600" b="1" dirty="0">
                <a:cs typeface="Arial" pitchFamily="34" charset="0"/>
              </a:rPr>
              <a:t>Translocations</a:t>
            </a:r>
          </a:p>
          <a:p>
            <a:pPr>
              <a:spcBef>
                <a:spcPct val="50000"/>
              </a:spcBef>
              <a:buFont typeface="Wingdings" pitchFamily="2" charset="2"/>
              <a:buChar char="§"/>
            </a:pPr>
            <a:r>
              <a:rPr lang="en-US" sz="3600" b="1" dirty="0">
                <a:cs typeface="Arial" pitchFamily="34" charset="0"/>
              </a:rPr>
              <a:t>Transformations</a:t>
            </a:r>
          </a:p>
          <a:p>
            <a:pPr marL="0" indent="0">
              <a:spcBef>
                <a:spcPct val="50000"/>
              </a:spcBef>
              <a:buNone/>
            </a:pPr>
            <a:r>
              <a:rPr lang="en-US" sz="2200" b="1" dirty="0">
                <a:cs typeface="Arial" pitchFamily="34" charset="0"/>
              </a:rPr>
              <a:t>The balance of these processes varies with the five SF Factors and determines the nature of the soil profile.</a:t>
            </a:r>
          </a:p>
        </p:txBody>
      </p:sp>
      <p:pic>
        <p:nvPicPr>
          <p:cNvPr id="1096708" name="Picture 4" descr="FIG2"/>
          <p:cNvPicPr>
            <a:picLocks noGrp="1" noChangeAspect="1" noChangeArrowheads="1"/>
          </p:cNvPicPr>
          <p:nvPr>
            <p:ph sz="half" idx="2"/>
          </p:nvPr>
        </p:nvPicPr>
        <p:blipFill>
          <a:blip r:embed="rId3" cstate="screen"/>
          <a:srcRect/>
          <a:stretch>
            <a:fillRect/>
          </a:stretch>
        </p:blipFill>
        <p:spPr>
          <a:xfrm>
            <a:off x="4995334" y="228600"/>
            <a:ext cx="3979333" cy="649267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69333" y="152400"/>
            <a:ext cx="2600712" cy="369332"/>
          </a:xfrm>
          <a:prstGeom prst="rect">
            <a:avLst/>
          </a:prstGeom>
          <a:noFill/>
        </p:spPr>
        <p:txBody>
          <a:bodyPr wrap="none" rtlCol="0">
            <a:spAutoFit/>
          </a:bodyPr>
          <a:lstStyle/>
          <a:p>
            <a:pPr algn="l"/>
            <a:r>
              <a:rPr lang="en-US" dirty="0">
                <a:solidFill>
                  <a:schemeClr val="bg1">
                    <a:lumMod val="75000"/>
                  </a:schemeClr>
                </a:solidFill>
                <a:effectLst/>
                <a:latin typeface="+mj-lt"/>
              </a:rPr>
              <a:t>Soil Formation, continued</a:t>
            </a:r>
          </a:p>
        </p:txBody>
      </p:sp>
    </p:spTree>
    <p:extLst>
      <p:ext uri="{BB962C8B-B14F-4D97-AF65-F5344CB8AC3E}">
        <p14:creationId xmlns:p14="http://schemas.microsoft.com/office/powerpoint/2010/main" val="1529683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709626" y="6251575"/>
            <a:ext cx="1900237" cy="452438"/>
          </a:xfrm>
          <a:prstGeom prst="rect">
            <a:avLst/>
          </a:prstGeom>
          <a:noFill/>
          <a:ln w="12700">
            <a:noFill/>
            <a:miter lim="800000"/>
            <a:headEnd/>
            <a:tailEnd/>
          </a:ln>
        </p:spPr>
        <p:txBody>
          <a:bodyPr wrap="none" anchor="ctr"/>
          <a:lstStyle/>
          <a:p>
            <a:endParaRPr lang="en-US"/>
          </a:p>
        </p:txBody>
      </p:sp>
      <p:sp>
        <p:nvSpPr>
          <p:cNvPr id="53251" name="Rectangle 3"/>
          <p:cNvSpPr>
            <a:spLocks noGrp="1" noChangeArrowheads="1"/>
          </p:cNvSpPr>
          <p:nvPr>
            <p:ph type="title"/>
          </p:nvPr>
        </p:nvSpPr>
        <p:spPr>
          <a:xfrm>
            <a:off x="990600" y="609600"/>
            <a:ext cx="3827463" cy="838200"/>
          </a:xfrm>
        </p:spPr>
        <p:txBody>
          <a:bodyPr/>
          <a:lstStyle/>
          <a:p>
            <a:r>
              <a:rPr lang="en-US" sz="3600" b="1" dirty="0">
                <a:solidFill>
                  <a:srgbClr val="008000"/>
                </a:solidFill>
              </a:rPr>
              <a:t>4. Soil Properties</a:t>
            </a:r>
          </a:p>
        </p:txBody>
      </p:sp>
      <p:sp>
        <p:nvSpPr>
          <p:cNvPr id="53252" name="Rectangle 4"/>
          <p:cNvSpPr>
            <a:spLocks noGrp="1" noChangeArrowheads="1"/>
          </p:cNvSpPr>
          <p:nvPr>
            <p:ph sz="half" idx="1"/>
          </p:nvPr>
        </p:nvSpPr>
        <p:spPr>
          <a:xfrm>
            <a:off x="1066800" y="1600200"/>
            <a:ext cx="4114800" cy="4495800"/>
          </a:xfrm>
        </p:spPr>
        <p:txBody>
          <a:bodyPr/>
          <a:lstStyle/>
          <a:p>
            <a:pPr>
              <a:lnSpc>
                <a:spcPct val="130000"/>
              </a:lnSpc>
              <a:buFont typeface="Wingdings" pitchFamily="2" charset="2"/>
              <a:buChar char="§"/>
            </a:pPr>
            <a:r>
              <a:rPr lang="en-US" sz="3200" b="1" dirty="0">
                <a:solidFill>
                  <a:srgbClr val="006699"/>
                </a:solidFill>
              </a:rPr>
              <a:t>Soil Horizons</a:t>
            </a:r>
          </a:p>
          <a:p>
            <a:pPr>
              <a:lnSpc>
                <a:spcPct val="130000"/>
              </a:lnSpc>
              <a:buFont typeface="Wingdings" pitchFamily="2" charset="2"/>
              <a:buChar char="§"/>
            </a:pPr>
            <a:r>
              <a:rPr lang="en-US" sz="3200" b="1" dirty="0">
                <a:solidFill>
                  <a:srgbClr val="006699"/>
                </a:solidFill>
              </a:rPr>
              <a:t>Color</a:t>
            </a:r>
          </a:p>
          <a:p>
            <a:pPr>
              <a:lnSpc>
                <a:spcPct val="130000"/>
              </a:lnSpc>
              <a:buFont typeface="Wingdings" pitchFamily="2" charset="2"/>
              <a:buChar char="§"/>
            </a:pPr>
            <a:r>
              <a:rPr lang="en-US" sz="3200" b="1" dirty="0">
                <a:solidFill>
                  <a:srgbClr val="006699"/>
                </a:solidFill>
              </a:rPr>
              <a:t>Texture</a:t>
            </a:r>
          </a:p>
          <a:p>
            <a:pPr>
              <a:lnSpc>
                <a:spcPct val="130000"/>
              </a:lnSpc>
              <a:buFont typeface="Wingdings" pitchFamily="2" charset="2"/>
              <a:buChar char="§"/>
            </a:pPr>
            <a:r>
              <a:rPr lang="en-US" sz="3200" b="1" dirty="0">
                <a:solidFill>
                  <a:srgbClr val="006699"/>
                </a:solidFill>
              </a:rPr>
              <a:t>Structure</a:t>
            </a:r>
          </a:p>
          <a:p>
            <a:pPr>
              <a:lnSpc>
                <a:spcPct val="130000"/>
              </a:lnSpc>
              <a:buFont typeface="Wingdings" pitchFamily="2" charset="2"/>
              <a:buChar char="§"/>
            </a:pPr>
            <a:r>
              <a:rPr lang="en-US" sz="3200" b="1" dirty="0">
                <a:solidFill>
                  <a:srgbClr val="006699"/>
                </a:solidFill>
              </a:rPr>
              <a:t>Consistence</a:t>
            </a:r>
          </a:p>
          <a:p>
            <a:pPr>
              <a:lnSpc>
                <a:spcPct val="130000"/>
              </a:lnSpc>
              <a:buFont typeface="Wingdings" pitchFamily="2" charset="2"/>
              <a:buChar char="§"/>
            </a:pPr>
            <a:r>
              <a:rPr lang="en-US" sz="3200" b="1" dirty="0">
                <a:solidFill>
                  <a:srgbClr val="006699"/>
                </a:solidFill>
              </a:rPr>
              <a:t>pH</a:t>
            </a:r>
            <a:endParaRPr lang="en-US" sz="3200" dirty="0"/>
          </a:p>
        </p:txBody>
      </p:sp>
      <p:pic>
        <p:nvPicPr>
          <p:cNvPr id="53253" name="Picture 7" descr="Limerick-Bx"/>
          <p:cNvPicPr>
            <a:picLocks noChangeAspect="1" noChangeArrowheads="1"/>
          </p:cNvPicPr>
          <p:nvPr/>
        </p:nvPicPr>
        <p:blipFill>
          <a:blip r:embed="rId3" cstate="print"/>
          <a:srcRect/>
          <a:stretch>
            <a:fillRect/>
          </a:stretch>
        </p:blipFill>
        <p:spPr bwMode="auto">
          <a:xfrm>
            <a:off x="5341938" y="838200"/>
            <a:ext cx="3363912" cy="4495800"/>
          </a:xfrm>
          <a:prstGeom prst="rect">
            <a:avLst/>
          </a:prstGeom>
          <a:noFill/>
          <a:ln w="15875">
            <a:solidFill>
              <a:schemeClr val="tx2"/>
            </a:solidFill>
            <a:miter lim="800000"/>
            <a:headEnd/>
            <a:tailEnd/>
          </a:ln>
        </p:spPr>
      </p:pic>
      <p:sp>
        <p:nvSpPr>
          <p:cNvPr id="53254" name="Text Box 8"/>
          <p:cNvSpPr txBox="1">
            <a:spLocks noChangeArrowheads="1"/>
          </p:cNvSpPr>
          <p:nvPr/>
        </p:nvSpPr>
        <p:spPr bwMode="auto">
          <a:xfrm>
            <a:off x="6131397" y="5334026"/>
            <a:ext cx="2015295" cy="276999"/>
          </a:xfrm>
          <a:prstGeom prst="rect">
            <a:avLst/>
          </a:prstGeom>
          <a:noFill/>
          <a:ln w="9525">
            <a:noFill/>
            <a:miter lim="800000"/>
            <a:headEnd/>
            <a:tailEnd/>
          </a:ln>
        </p:spPr>
        <p:txBody>
          <a:bodyPr wrap="none">
            <a:spAutoFit/>
          </a:bodyPr>
          <a:lstStyle/>
          <a:p>
            <a:r>
              <a:rPr lang="en-US" sz="1200" b="1">
                <a:solidFill>
                  <a:srgbClr val="993366"/>
                </a:solidFill>
                <a:latin typeface="Arial" charset="0"/>
              </a:rPr>
              <a:t>Limerick silt loam, Bronx</a:t>
            </a:r>
          </a:p>
        </p:txBody>
      </p:sp>
    </p:spTree>
    <p:extLst>
      <p:ext uri="{BB962C8B-B14F-4D97-AF65-F5344CB8AC3E}">
        <p14:creationId xmlns:p14="http://schemas.microsoft.com/office/powerpoint/2010/main" val="223817018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02"/>
          <p:cNvPicPr>
            <a:picLocks noChangeAspect="1" noChangeArrowheads="1"/>
          </p:cNvPicPr>
          <p:nvPr/>
        </p:nvPicPr>
        <p:blipFill>
          <a:blip r:embed="rId3" cstate="print"/>
          <a:srcRect l="1450" t="8890"/>
          <a:stretch>
            <a:fillRect/>
          </a:stretch>
        </p:blipFill>
        <p:spPr bwMode="auto">
          <a:xfrm>
            <a:off x="3962400" y="609600"/>
            <a:ext cx="5181600" cy="6248400"/>
          </a:xfrm>
          <a:prstGeom prst="rect">
            <a:avLst/>
          </a:prstGeom>
          <a:noFill/>
          <a:ln w="9525">
            <a:noFill/>
            <a:miter lim="800000"/>
            <a:headEnd/>
            <a:tailEnd/>
          </a:ln>
        </p:spPr>
      </p:pic>
      <p:sp>
        <p:nvSpPr>
          <p:cNvPr id="54275" name="Text Box 3"/>
          <p:cNvSpPr txBox="1">
            <a:spLocks noChangeArrowheads="1"/>
          </p:cNvSpPr>
          <p:nvPr/>
        </p:nvSpPr>
        <p:spPr bwMode="auto">
          <a:xfrm>
            <a:off x="228600" y="1143000"/>
            <a:ext cx="3429000" cy="641350"/>
          </a:xfrm>
          <a:prstGeom prst="rect">
            <a:avLst/>
          </a:prstGeom>
          <a:noFill/>
          <a:ln w="9525">
            <a:noFill/>
            <a:miter lim="800000"/>
            <a:headEnd/>
            <a:tailEnd/>
          </a:ln>
        </p:spPr>
        <p:txBody>
          <a:bodyPr>
            <a:spAutoFit/>
          </a:bodyPr>
          <a:lstStyle/>
          <a:p>
            <a:pPr eaLnBrk="1" hangingPunct="1"/>
            <a:r>
              <a:rPr kumimoji="0" lang="en-US" sz="3600" b="1" dirty="0">
                <a:solidFill>
                  <a:srgbClr val="CC6600"/>
                </a:solidFill>
                <a:latin typeface="Arial" charset="0"/>
              </a:rPr>
              <a:t>Soil Horizons</a:t>
            </a:r>
          </a:p>
        </p:txBody>
      </p:sp>
      <p:sp>
        <p:nvSpPr>
          <p:cNvPr id="54276" name="Text Box 4"/>
          <p:cNvSpPr txBox="1">
            <a:spLocks noChangeArrowheads="1"/>
          </p:cNvSpPr>
          <p:nvPr/>
        </p:nvSpPr>
        <p:spPr bwMode="auto">
          <a:xfrm>
            <a:off x="304800" y="2590800"/>
            <a:ext cx="3522133" cy="2708434"/>
          </a:xfrm>
          <a:prstGeom prst="rect">
            <a:avLst/>
          </a:prstGeom>
          <a:noFill/>
          <a:ln w="9525">
            <a:noFill/>
            <a:miter lim="800000"/>
            <a:headEnd/>
            <a:tailEnd/>
          </a:ln>
        </p:spPr>
        <p:txBody>
          <a:bodyPr wrap="square">
            <a:spAutoFit/>
          </a:bodyPr>
          <a:lstStyle/>
          <a:p>
            <a:pPr eaLnBrk="1" hangingPunct="1"/>
            <a:r>
              <a:rPr kumimoji="0" lang="en-US" sz="2400" b="1" dirty="0">
                <a:solidFill>
                  <a:schemeClr val="tx1">
                    <a:lumMod val="65000"/>
                    <a:lumOff val="35000"/>
                  </a:schemeClr>
                </a:solidFill>
                <a:latin typeface="+mn-lt"/>
              </a:rPr>
              <a:t>Layers parallel to </a:t>
            </a:r>
          </a:p>
          <a:p>
            <a:pPr eaLnBrk="1" hangingPunct="1"/>
            <a:r>
              <a:rPr kumimoji="0" lang="en-US" sz="2400" b="1" dirty="0">
                <a:solidFill>
                  <a:schemeClr val="tx1">
                    <a:lumMod val="65000"/>
                    <a:lumOff val="35000"/>
                  </a:schemeClr>
                </a:solidFill>
                <a:latin typeface="+mn-lt"/>
              </a:rPr>
              <a:t>the surface</a:t>
            </a:r>
          </a:p>
          <a:p>
            <a:pPr eaLnBrk="1" hangingPunct="1"/>
            <a:endParaRPr kumimoji="0" lang="en-US" b="1" dirty="0">
              <a:solidFill>
                <a:srgbClr val="FF9933"/>
              </a:solidFill>
              <a:latin typeface="+mn-lt"/>
            </a:endParaRPr>
          </a:p>
          <a:p>
            <a:pPr eaLnBrk="1" hangingPunct="1"/>
            <a:r>
              <a:rPr kumimoji="0" lang="en-US" sz="2400" b="1" dirty="0">
                <a:solidFill>
                  <a:srgbClr val="336699"/>
                </a:solidFill>
                <a:latin typeface="+mn-lt"/>
              </a:rPr>
              <a:t>Form as a result of processes</a:t>
            </a:r>
          </a:p>
          <a:p>
            <a:pPr eaLnBrk="1" hangingPunct="1"/>
            <a:r>
              <a:rPr kumimoji="0" lang="en-US" sz="2000" b="1" dirty="0">
                <a:solidFill>
                  <a:srgbClr val="CC00FF"/>
                </a:solidFill>
                <a:latin typeface="+mn-lt"/>
              </a:rPr>
              <a:t>  </a:t>
            </a:r>
            <a:r>
              <a:rPr kumimoji="0" lang="en-US" sz="1800" b="1" dirty="0">
                <a:solidFill>
                  <a:srgbClr val="996633"/>
                </a:solidFill>
                <a:latin typeface="+mn-lt"/>
              </a:rPr>
              <a:t>(additions, losses,</a:t>
            </a:r>
          </a:p>
          <a:p>
            <a:pPr eaLnBrk="1" hangingPunct="1"/>
            <a:r>
              <a:rPr kumimoji="0" lang="en-US" sz="1800" b="1" dirty="0">
                <a:solidFill>
                  <a:srgbClr val="996633"/>
                </a:solidFill>
                <a:latin typeface="+mn-lt"/>
              </a:rPr>
              <a:t>    translocations,</a:t>
            </a:r>
          </a:p>
          <a:p>
            <a:pPr eaLnBrk="1" hangingPunct="1"/>
            <a:r>
              <a:rPr kumimoji="0" lang="en-US" sz="1800" b="1" dirty="0">
                <a:solidFill>
                  <a:srgbClr val="996633"/>
                </a:solidFill>
                <a:latin typeface="+mn-lt"/>
              </a:rPr>
              <a:t>   transformations)</a:t>
            </a:r>
            <a:endParaRPr kumimoji="0" lang="en-US" sz="1800" dirty="0">
              <a:solidFill>
                <a:srgbClr val="996633"/>
              </a:solidFill>
              <a:latin typeface="+mn-lt"/>
            </a:endParaRPr>
          </a:p>
        </p:txBody>
      </p:sp>
    </p:spTree>
    <p:extLst>
      <p:ext uri="{BB962C8B-B14F-4D97-AF65-F5344CB8AC3E}">
        <p14:creationId xmlns:p14="http://schemas.microsoft.com/office/powerpoint/2010/main" val="318068398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a:xfrm>
            <a:off x="575733" y="533400"/>
            <a:ext cx="2573867" cy="762000"/>
          </a:xfrm>
        </p:spPr>
        <p:txBody>
          <a:bodyPr>
            <a:normAutofit fontScale="90000"/>
          </a:bodyPr>
          <a:lstStyle/>
          <a:p>
            <a:r>
              <a:rPr lang="en-US" sz="4400" dirty="0">
                <a:solidFill>
                  <a:srgbClr val="008000"/>
                </a:solidFill>
                <a:effectLst>
                  <a:outerShdw blurRad="38100" dist="38100" dir="2700000" algn="tl">
                    <a:srgbClr val="000000">
                      <a:alpha val="43137"/>
                    </a:srgbClr>
                  </a:outerShdw>
                </a:effectLst>
              </a:rPr>
              <a:t>Soil Horizons</a:t>
            </a:r>
            <a:endParaRPr lang="en-US" sz="4400" dirty="0">
              <a:effectLst>
                <a:outerShdw blurRad="38100" dist="38100" dir="2700000" algn="tl">
                  <a:srgbClr val="000000">
                    <a:alpha val="43137"/>
                  </a:srgbClr>
                </a:outerShdw>
              </a:effectLst>
            </a:endParaRPr>
          </a:p>
        </p:txBody>
      </p:sp>
      <p:sp>
        <p:nvSpPr>
          <p:cNvPr id="994311" name="Rectangle 7"/>
          <p:cNvSpPr>
            <a:spLocks noChangeArrowheads="1"/>
          </p:cNvSpPr>
          <p:nvPr/>
        </p:nvSpPr>
        <p:spPr bwMode="auto">
          <a:xfrm>
            <a:off x="169334" y="1600203"/>
            <a:ext cx="5452533" cy="5324535"/>
          </a:xfrm>
          <a:prstGeom prst="rect">
            <a:avLst/>
          </a:prstGeom>
          <a:noFill/>
          <a:ln w="12700">
            <a:noFill/>
            <a:miter lim="800000"/>
            <a:headEnd type="none" w="sm" len="sm"/>
            <a:tailEnd type="none" w="sm" len="sm"/>
          </a:ln>
          <a:effectLst/>
        </p:spPr>
        <p:txBody>
          <a:bodyPr wrap="square">
            <a:spAutoFit/>
          </a:bodyPr>
          <a:lstStyle/>
          <a:p>
            <a:pPr algn="l">
              <a:buFontTx/>
              <a:buChar char="•"/>
            </a:pPr>
            <a:r>
              <a:rPr lang="en-US" sz="2400" b="1" dirty="0">
                <a:effectLst>
                  <a:outerShdw blurRad="38100" dist="38100" dir="2700000" algn="tl">
                    <a:srgbClr val="C0C0C0"/>
                  </a:outerShdw>
                </a:effectLst>
                <a:latin typeface="+mn-lt"/>
                <a:cs typeface="Arial" pitchFamily="34" charset="0"/>
              </a:rPr>
              <a:t>O – Dominantly organic material</a:t>
            </a:r>
          </a:p>
          <a:p>
            <a:pPr algn="l">
              <a:buFontTx/>
              <a:buChar char="•"/>
            </a:pPr>
            <a:endParaRPr lang="en-US" sz="2400" b="1" dirty="0">
              <a:effectLst>
                <a:outerShdw blurRad="38100" dist="38100" dir="2700000" algn="tl">
                  <a:srgbClr val="C0C0C0"/>
                </a:outerShdw>
              </a:effectLst>
              <a:latin typeface="+mn-lt"/>
              <a:cs typeface="Arial" pitchFamily="34" charset="0"/>
            </a:endParaRPr>
          </a:p>
          <a:p>
            <a:pPr algn="l">
              <a:buFontTx/>
              <a:buChar char="•"/>
            </a:pPr>
            <a:r>
              <a:rPr lang="en-US" sz="2400" b="1" dirty="0">
                <a:effectLst>
                  <a:outerShdw blurRad="38100" dist="38100" dir="2700000" algn="tl">
                    <a:srgbClr val="C0C0C0"/>
                  </a:outerShdw>
                </a:effectLst>
                <a:latin typeface="+mn-lt"/>
                <a:cs typeface="Arial" pitchFamily="34" charset="0"/>
              </a:rPr>
              <a:t>A - Mineral layer with accumulation of 	organic matter (topsoil layer)</a:t>
            </a:r>
          </a:p>
          <a:p>
            <a:pPr algn="l">
              <a:buFontTx/>
              <a:buChar char="•"/>
            </a:pPr>
            <a:endParaRPr lang="en-US" sz="2400" b="1" dirty="0">
              <a:effectLst>
                <a:outerShdw blurRad="38100" dist="38100" dir="2700000" algn="tl">
                  <a:srgbClr val="C0C0C0"/>
                </a:outerShdw>
              </a:effectLst>
              <a:latin typeface="+mn-lt"/>
              <a:cs typeface="Arial" pitchFamily="34" charset="0"/>
            </a:endParaRPr>
          </a:p>
          <a:p>
            <a:pPr algn="l">
              <a:buFontTx/>
              <a:buChar char="•"/>
            </a:pPr>
            <a:r>
              <a:rPr lang="en-US" sz="2400" b="1" dirty="0">
                <a:effectLst>
                  <a:outerShdw blurRad="38100" dist="38100" dir="2700000" algn="tl">
                    <a:srgbClr val="C0C0C0"/>
                  </a:outerShdw>
                </a:effectLst>
                <a:latin typeface="+mn-lt"/>
                <a:cs typeface="Arial" pitchFamily="34" charset="0"/>
              </a:rPr>
              <a:t>B - Development of color (from iron) and 	structure (subsoil layer)</a:t>
            </a:r>
          </a:p>
          <a:p>
            <a:pPr algn="l">
              <a:buFontTx/>
              <a:buChar char="•"/>
            </a:pPr>
            <a:endParaRPr lang="en-US" sz="2400" b="1" dirty="0">
              <a:effectLst>
                <a:outerShdw blurRad="38100" dist="38100" dir="2700000" algn="tl">
                  <a:srgbClr val="C0C0C0"/>
                </a:outerShdw>
              </a:effectLst>
              <a:latin typeface="+mn-lt"/>
              <a:cs typeface="Arial" pitchFamily="34" charset="0"/>
            </a:endParaRPr>
          </a:p>
          <a:p>
            <a:pPr algn="l">
              <a:buFontTx/>
              <a:buChar char="•"/>
            </a:pPr>
            <a:r>
              <a:rPr lang="en-US" sz="2400" b="1" dirty="0">
                <a:effectLst>
                  <a:outerShdw blurRad="38100" dist="38100" dir="2700000" algn="tl">
                    <a:srgbClr val="C0C0C0"/>
                  </a:outerShdw>
                </a:effectLst>
                <a:latin typeface="+mn-lt"/>
                <a:cs typeface="Arial" pitchFamily="34" charset="0"/>
              </a:rPr>
              <a:t>C – Parent material with no evidence of soil 	forming process</a:t>
            </a:r>
          </a:p>
          <a:p>
            <a:pPr>
              <a:buFontTx/>
              <a:buChar char="•"/>
            </a:pPr>
            <a:r>
              <a:rPr lang="en-US" altLang="en-US" sz="2400" b="1" dirty="0">
                <a:effectLst>
                  <a:outerShdw blurRad="38100" dist="38100" dir="2700000" algn="tl">
                    <a:srgbClr val="000000">
                      <a:alpha val="43137"/>
                    </a:srgbClr>
                  </a:outerShdw>
                </a:effectLst>
              </a:rPr>
              <a:t>R horizon – bedrock, not shown</a:t>
            </a:r>
          </a:p>
          <a:p>
            <a:pPr algn="l">
              <a:buFontTx/>
              <a:buChar char="•"/>
            </a:pPr>
            <a:endParaRPr lang="en-US" sz="2400" b="1" dirty="0">
              <a:effectLst>
                <a:outerShdw blurRad="38100" dist="38100" dir="2700000" algn="tl">
                  <a:srgbClr val="C0C0C0"/>
                </a:outerShdw>
              </a:effectLst>
              <a:latin typeface="+mn-lt"/>
              <a:cs typeface="Arial" pitchFamily="34" charset="0"/>
            </a:endParaRPr>
          </a:p>
          <a:p>
            <a:pPr algn="l">
              <a:buFontTx/>
              <a:buChar char="•"/>
            </a:pPr>
            <a:endParaRPr lang="en-US" sz="2400" b="1" dirty="0">
              <a:effectLst>
                <a:outerShdw blurRad="38100" dist="38100" dir="2700000" algn="tl">
                  <a:srgbClr val="C0C0C0"/>
                </a:outerShdw>
              </a:effectLst>
              <a:latin typeface="+mn-lt"/>
              <a:cs typeface="Arial" pitchFamily="34" charset="0"/>
            </a:endParaRPr>
          </a:p>
          <a:p>
            <a:pPr algn="l"/>
            <a:endParaRPr lang="en-US" sz="2400" b="1" dirty="0">
              <a:effectLst>
                <a:outerShdw blurRad="38100" dist="38100" dir="2700000" algn="tl">
                  <a:srgbClr val="C0C0C0"/>
                </a:outerShdw>
              </a:effectLst>
              <a:latin typeface="+mn-lt"/>
              <a:cs typeface="Arial" pitchFamily="34" charset="0"/>
            </a:endParaRPr>
          </a:p>
        </p:txBody>
      </p:sp>
      <p:pic>
        <p:nvPicPr>
          <p:cNvPr id="994313" name="Picture 9"/>
          <p:cNvPicPr>
            <a:picLocks noChangeAspect="1" noChangeArrowheads="1"/>
          </p:cNvPicPr>
          <p:nvPr/>
        </p:nvPicPr>
        <p:blipFill>
          <a:blip r:embed="rId3" cstate="screen"/>
          <a:srcRect/>
          <a:stretch>
            <a:fillRect/>
          </a:stretch>
        </p:blipFill>
        <p:spPr bwMode="auto">
          <a:xfrm>
            <a:off x="5723467" y="1447803"/>
            <a:ext cx="3103056" cy="4111625"/>
          </a:xfrm>
          <a:prstGeom prst="rect">
            <a:avLst/>
          </a:prstGeom>
          <a:noFill/>
        </p:spPr>
      </p:pic>
      <p:sp>
        <p:nvSpPr>
          <p:cNvPr id="5" name="TextBox 4"/>
          <p:cNvSpPr txBox="1"/>
          <p:nvPr/>
        </p:nvSpPr>
        <p:spPr>
          <a:xfrm>
            <a:off x="169346" y="152400"/>
            <a:ext cx="2599045" cy="369332"/>
          </a:xfrm>
          <a:prstGeom prst="rect">
            <a:avLst/>
          </a:prstGeom>
          <a:noFill/>
        </p:spPr>
        <p:txBody>
          <a:bodyPr wrap="none" rtlCol="0">
            <a:spAutoFit/>
          </a:bodyPr>
          <a:lstStyle/>
          <a:p>
            <a:pPr algn="l"/>
            <a:r>
              <a:rPr lang="en-US" dirty="0">
                <a:solidFill>
                  <a:schemeClr val="bg1">
                    <a:lumMod val="75000"/>
                  </a:schemeClr>
                </a:solidFill>
                <a:effectLst/>
                <a:latin typeface="+mj-lt"/>
              </a:rPr>
              <a:t>Soil Properties, continued</a:t>
            </a:r>
          </a:p>
        </p:txBody>
      </p:sp>
    </p:spTree>
    <p:extLst>
      <p:ext uri="{BB962C8B-B14F-4D97-AF65-F5344CB8AC3E}">
        <p14:creationId xmlns:p14="http://schemas.microsoft.com/office/powerpoint/2010/main" val="484551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9778" name="Picture 2" descr="Paxtonmwd"/>
          <p:cNvPicPr>
            <a:picLocks noGrp="1" noChangeAspect="1" noChangeArrowheads="1"/>
          </p:cNvPicPr>
          <p:nvPr>
            <p:ph/>
          </p:nvPr>
        </p:nvPicPr>
        <p:blipFill>
          <a:blip r:embed="rId3" cstate="screen"/>
          <a:stretch>
            <a:fillRect/>
          </a:stretch>
        </p:blipFill>
        <p:spPr>
          <a:xfrm>
            <a:off x="4707479" y="2057425"/>
            <a:ext cx="2497667" cy="4276725"/>
          </a:xfrm>
          <a:ln>
            <a:solidFill>
              <a:schemeClr val="tx1"/>
            </a:solidFill>
          </a:ln>
        </p:spPr>
      </p:pic>
      <p:sp>
        <p:nvSpPr>
          <p:cNvPr id="1099779" name="Text Box 3"/>
          <p:cNvSpPr txBox="1">
            <a:spLocks noChangeArrowheads="1"/>
          </p:cNvSpPr>
          <p:nvPr/>
        </p:nvSpPr>
        <p:spPr bwMode="auto">
          <a:xfrm>
            <a:off x="1932254" y="2749927"/>
            <a:ext cx="2030146" cy="523220"/>
          </a:xfrm>
          <a:prstGeom prst="rect">
            <a:avLst/>
          </a:prstGeom>
          <a:noFill/>
          <a:ln w="9525">
            <a:noFill/>
            <a:miter lim="800000"/>
            <a:headEnd/>
            <a:tailEnd/>
          </a:ln>
          <a:effectLst/>
        </p:spPr>
        <p:txBody>
          <a:bodyPr wrap="square">
            <a:spAutoFit/>
          </a:bodyPr>
          <a:lstStyle/>
          <a:p>
            <a:pPr algn="l">
              <a:spcBef>
                <a:spcPct val="50000"/>
              </a:spcBef>
            </a:pPr>
            <a:r>
              <a:rPr lang="en-US" sz="2800" dirty="0">
                <a:effectLst/>
                <a:latin typeface="Arial" pitchFamily="34" charset="0"/>
                <a:cs typeface="Arial" pitchFamily="34" charset="0"/>
              </a:rPr>
              <a:t>A horizon</a:t>
            </a:r>
            <a:endParaRPr lang="en-US" sz="2400" dirty="0">
              <a:effectLst/>
              <a:latin typeface="Arial" pitchFamily="34" charset="0"/>
              <a:cs typeface="Arial" pitchFamily="34" charset="0"/>
            </a:endParaRPr>
          </a:p>
        </p:txBody>
      </p:sp>
      <p:sp>
        <p:nvSpPr>
          <p:cNvPr id="1099780" name="Line 4"/>
          <p:cNvSpPr>
            <a:spLocks noChangeShapeType="1"/>
          </p:cNvSpPr>
          <p:nvPr/>
        </p:nvSpPr>
        <p:spPr bwMode="auto">
          <a:xfrm flipV="1">
            <a:off x="3352800" y="2971825"/>
            <a:ext cx="636284" cy="54507"/>
          </a:xfrm>
          <a:prstGeom prst="line">
            <a:avLst/>
          </a:prstGeom>
          <a:noFill/>
          <a:ln w="25400">
            <a:solidFill>
              <a:schemeClr val="tx2"/>
            </a:solidFill>
            <a:round/>
            <a:headEnd/>
            <a:tailEnd type="stealth" w="med" len="med"/>
          </a:ln>
          <a:effectLst/>
        </p:spPr>
        <p:txBody>
          <a:bodyPr wrap="none" anchor="ctr"/>
          <a:lstStyle/>
          <a:p>
            <a:endParaRPr lang="en-US"/>
          </a:p>
        </p:txBody>
      </p:sp>
      <p:sp>
        <p:nvSpPr>
          <p:cNvPr id="1099781" name="Line 5"/>
          <p:cNvSpPr>
            <a:spLocks noChangeShapeType="1"/>
          </p:cNvSpPr>
          <p:nvPr/>
        </p:nvSpPr>
        <p:spPr bwMode="auto">
          <a:xfrm rot="-136272">
            <a:off x="3285777" y="4814787"/>
            <a:ext cx="636284" cy="54507"/>
          </a:xfrm>
          <a:prstGeom prst="line">
            <a:avLst/>
          </a:prstGeom>
          <a:noFill/>
          <a:ln w="25400">
            <a:solidFill>
              <a:schemeClr val="tx2"/>
            </a:solidFill>
            <a:round/>
            <a:headEnd/>
            <a:tailEnd type="stealth" w="med" len="med"/>
          </a:ln>
          <a:effectLst/>
        </p:spPr>
        <p:txBody>
          <a:bodyPr wrap="none" anchor="ctr"/>
          <a:lstStyle/>
          <a:p>
            <a:endParaRPr lang="en-US"/>
          </a:p>
        </p:txBody>
      </p:sp>
      <p:sp>
        <p:nvSpPr>
          <p:cNvPr id="1099782" name="Line 6"/>
          <p:cNvSpPr>
            <a:spLocks noChangeShapeType="1"/>
          </p:cNvSpPr>
          <p:nvPr/>
        </p:nvSpPr>
        <p:spPr bwMode="auto">
          <a:xfrm rot="21470524" flipV="1">
            <a:off x="3286666" y="3748535"/>
            <a:ext cx="697444" cy="110149"/>
          </a:xfrm>
          <a:prstGeom prst="line">
            <a:avLst/>
          </a:prstGeom>
          <a:noFill/>
          <a:ln w="25400">
            <a:solidFill>
              <a:schemeClr val="tx2"/>
            </a:solidFill>
            <a:round/>
            <a:headEnd/>
            <a:tailEnd type="stealth" w="med" len="med"/>
          </a:ln>
          <a:effectLst/>
        </p:spPr>
        <p:txBody>
          <a:bodyPr wrap="none" anchor="ctr"/>
          <a:lstStyle/>
          <a:p>
            <a:endParaRPr lang="en-US"/>
          </a:p>
        </p:txBody>
      </p:sp>
      <p:sp>
        <p:nvSpPr>
          <p:cNvPr id="7" name="Rectangle 6"/>
          <p:cNvSpPr/>
          <p:nvPr/>
        </p:nvSpPr>
        <p:spPr>
          <a:xfrm>
            <a:off x="1862666" y="3581407"/>
            <a:ext cx="1557867" cy="954107"/>
          </a:xfrm>
          <a:prstGeom prst="rect">
            <a:avLst/>
          </a:prstGeom>
        </p:spPr>
        <p:txBody>
          <a:bodyPr wrap="square">
            <a:spAutoFit/>
          </a:bodyPr>
          <a:lstStyle/>
          <a:p>
            <a:pPr algn="l">
              <a:spcBef>
                <a:spcPct val="50000"/>
              </a:spcBef>
            </a:pPr>
            <a:r>
              <a:rPr lang="en-US" sz="2800" dirty="0">
                <a:effectLst/>
                <a:latin typeface="Arial" pitchFamily="34" charset="0"/>
                <a:cs typeface="Arial" pitchFamily="34" charset="0"/>
              </a:rPr>
              <a:t>B horizon</a:t>
            </a:r>
          </a:p>
        </p:txBody>
      </p:sp>
      <p:sp>
        <p:nvSpPr>
          <p:cNvPr id="9" name="Rectangle 8"/>
          <p:cNvSpPr/>
          <p:nvPr/>
        </p:nvSpPr>
        <p:spPr>
          <a:xfrm>
            <a:off x="1862666" y="4505992"/>
            <a:ext cx="1557867" cy="954107"/>
          </a:xfrm>
          <a:prstGeom prst="rect">
            <a:avLst/>
          </a:prstGeom>
        </p:spPr>
        <p:txBody>
          <a:bodyPr wrap="square">
            <a:spAutoFit/>
          </a:bodyPr>
          <a:lstStyle/>
          <a:p>
            <a:pPr algn="l">
              <a:spcBef>
                <a:spcPct val="50000"/>
              </a:spcBef>
            </a:pPr>
            <a:r>
              <a:rPr lang="en-US" sz="2800" dirty="0">
                <a:effectLst/>
                <a:latin typeface="Arial" pitchFamily="34" charset="0"/>
                <a:cs typeface="Arial" pitchFamily="34" charset="0"/>
              </a:rPr>
              <a:t>C horizon</a:t>
            </a:r>
          </a:p>
        </p:txBody>
      </p:sp>
      <p:sp>
        <p:nvSpPr>
          <p:cNvPr id="10" name="Freeform 9"/>
          <p:cNvSpPr/>
          <p:nvPr/>
        </p:nvSpPr>
        <p:spPr bwMode="auto">
          <a:xfrm>
            <a:off x="4011900" y="3223871"/>
            <a:ext cx="3199097" cy="164123"/>
          </a:xfrm>
          <a:custGeom>
            <a:avLst/>
            <a:gdLst>
              <a:gd name="connsiteX0" fmla="*/ 0 w 3598984"/>
              <a:gd name="connsiteY0" fmla="*/ 93785 h 164123"/>
              <a:gd name="connsiteX1" fmla="*/ 175846 w 3598984"/>
              <a:gd name="connsiteY1" fmla="*/ 70339 h 164123"/>
              <a:gd name="connsiteX2" fmla="*/ 269630 w 3598984"/>
              <a:gd name="connsiteY2" fmla="*/ 46892 h 164123"/>
              <a:gd name="connsiteX3" fmla="*/ 304800 w 3598984"/>
              <a:gd name="connsiteY3" fmla="*/ 23446 h 164123"/>
              <a:gd name="connsiteX4" fmla="*/ 386861 w 3598984"/>
              <a:gd name="connsiteY4" fmla="*/ 0 h 164123"/>
              <a:gd name="connsiteX5" fmla="*/ 644769 w 3598984"/>
              <a:gd name="connsiteY5" fmla="*/ 11723 h 164123"/>
              <a:gd name="connsiteX6" fmla="*/ 726830 w 3598984"/>
              <a:gd name="connsiteY6" fmla="*/ 46892 h 164123"/>
              <a:gd name="connsiteX7" fmla="*/ 762000 w 3598984"/>
              <a:gd name="connsiteY7" fmla="*/ 58616 h 164123"/>
              <a:gd name="connsiteX8" fmla="*/ 797169 w 3598984"/>
              <a:gd name="connsiteY8" fmla="*/ 82062 h 164123"/>
              <a:gd name="connsiteX9" fmla="*/ 844061 w 3598984"/>
              <a:gd name="connsiteY9" fmla="*/ 93785 h 164123"/>
              <a:gd name="connsiteX10" fmla="*/ 984738 w 3598984"/>
              <a:gd name="connsiteY10" fmla="*/ 117231 h 164123"/>
              <a:gd name="connsiteX11" fmla="*/ 1043353 w 3598984"/>
              <a:gd name="connsiteY11" fmla="*/ 128954 h 164123"/>
              <a:gd name="connsiteX12" fmla="*/ 1113692 w 3598984"/>
              <a:gd name="connsiteY12" fmla="*/ 140677 h 164123"/>
              <a:gd name="connsiteX13" fmla="*/ 1266092 w 3598984"/>
              <a:gd name="connsiteY13" fmla="*/ 128954 h 164123"/>
              <a:gd name="connsiteX14" fmla="*/ 1371600 w 3598984"/>
              <a:gd name="connsiteY14" fmla="*/ 105508 h 164123"/>
              <a:gd name="connsiteX15" fmla="*/ 1418492 w 3598984"/>
              <a:gd name="connsiteY15" fmla="*/ 82062 h 164123"/>
              <a:gd name="connsiteX16" fmla="*/ 1453661 w 3598984"/>
              <a:gd name="connsiteY16" fmla="*/ 58616 h 164123"/>
              <a:gd name="connsiteX17" fmla="*/ 1500553 w 3598984"/>
              <a:gd name="connsiteY17" fmla="*/ 46892 h 164123"/>
              <a:gd name="connsiteX18" fmla="*/ 1535723 w 3598984"/>
              <a:gd name="connsiteY18" fmla="*/ 35169 h 164123"/>
              <a:gd name="connsiteX19" fmla="*/ 1758461 w 3598984"/>
              <a:gd name="connsiteY19" fmla="*/ 11723 h 164123"/>
              <a:gd name="connsiteX20" fmla="*/ 1828800 w 3598984"/>
              <a:gd name="connsiteY20" fmla="*/ 0 h 164123"/>
              <a:gd name="connsiteX21" fmla="*/ 2051538 w 3598984"/>
              <a:gd name="connsiteY21" fmla="*/ 11723 h 164123"/>
              <a:gd name="connsiteX22" fmla="*/ 2192215 w 3598984"/>
              <a:gd name="connsiteY22" fmla="*/ 35169 h 164123"/>
              <a:gd name="connsiteX23" fmla="*/ 2239107 w 3598984"/>
              <a:gd name="connsiteY23" fmla="*/ 58616 h 164123"/>
              <a:gd name="connsiteX24" fmla="*/ 2368061 w 3598984"/>
              <a:gd name="connsiteY24" fmla="*/ 93785 h 164123"/>
              <a:gd name="connsiteX25" fmla="*/ 2403230 w 3598984"/>
              <a:gd name="connsiteY25" fmla="*/ 117231 h 164123"/>
              <a:gd name="connsiteX26" fmla="*/ 2473569 w 3598984"/>
              <a:gd name="connsiteY26" fmla="*/ 140677 h 164123"/>
              <a:gd name="connsiteX27" fmla="*/ 2567353 w 3598984"/>
              <a:gd name="connsiteY27" fmla="*/ 164123 h 164123"/>
              <a:gd name="connsiteX28" fmla="*/ 2919046 w 3598984"/>
              <a:gd name="connsiteY28" fmla="*/ 152400 h 164123"/>
              <a:gd name="connsiteX29" fmla="*/ 2989384 w 3598984"/>
              <a:gd name="connsiteY29" fmla="*/ 128954 h 164123"/>
              <a:gd name="connsiteX30" fmla="*/ 3024553 w 3598984"/>
              <a:gd name="connsiteY30" fmla="*/ 117231 h 164123"/>
              <a:gd name="connsiteX31" fmla="*/ 3094892 w 3598984"/>
              <a:gd name="connsiteY31" fmla="*/ 82062 h 164123"/>
              <a:gd name="connsiteX32" fmla="*/ 3212123 w 3598984"/>
              <a:gd name="connsiteY32" fmla="*/ 46892 h 164123"/>
              <a:gd name="connsiteX33" fmla="*/ 3399692 w 3598984"/>
              <a:gd name="connsiteY33" fmla="*/ 35169 h 164123"/>
              <a:gd name="connsiteX34" fmla="*/ 3598984 w 3598984"/>
              <a:gd name="connsiteY34" fmla="*/ 35169 h 16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98984" h="164123">
                <a:moveTo>
                  <a:pt x="0" y="93785"/>
                </a:moveTo>
                <a:cubicBezTo>
                  <a:pt x="58615" y="85970"/>
                  <a:pt x="117586" y="80471"/>
                  <a:pt x="175846" y="70339"/>
                </a:cubicBezTo>
                <a:cubicBezTo>
                  <a:pt x="207593" y="64818"/>
                  <a:pt x="269630" y="46892"/>
                  <a:pt x="269630" y="46892"/>
                </a:cubicBezTo>
                <a:cubicBezTo>
                  <a:pt x="281353" y="39077"/>
                  <a:pt x="292198" y="29747"/>
                  <a:pt x="304800" y="23446"/>
                </a:cubicBezTo>
                <a:cubicBezTo>
                  <a:pt x="321618" y="15037"/>
                  <a:pt x="371836" y="3756"/>
                  <a:pt x="386861" y="0"/>
                </a:cubicBezTo>
                <a:cubicBezTo>
                  <a:pt x="472830" y="3908"/>
                  <a:pt x="558985" y="4860"/>
                  <a:pt x="644769" y="11723"/>
                </a:cubicBezTo>
                <a:cubicBezTo>
                  <a:pt x="667304" y="13526"/>
                  <a:pt x="710199" y="39764"/>
                  <a:pt x="726830" y="46892"/>
                </a:cubicBezTo>
                <a:cubicBezTo>
                  <a:pt x="738188" y="51760"/>
                  <a:pt x="750947" y="53089"/>
                  <a:pt x="762000" y="58616"/>
                </a:cubicBezTo>
                <a:cubicBezTo>
                  <a:pt x="774602" y="64917"/>
                  <a:pt x="784219" y="76512"/>
                  <a:pt x="797169" y="82062"/>
                </a:cubicBezTo>
                <a:cubicBezTo>
                  <a:pt x="811978" y="88409"/>
                  <a:pt x="828569" y="89359"/>
                  <a:pt x="844061" y="93785"/>
                </a:cubicBezTo>
                <a:cubicBezTo>
                  <a:pt x="944853" y="122583"/>
                  <a:pt x="775160" y="87291"/>
                  <a:pt x="984738" y="117231"/>
                </a:cubicBezTo>
                <a:cubicBezTo>
                  <a:pt x="1004463" y="120049"/>
                  <a:pt x="1023749" y="125390"/>
                  <a:pt x="1043353" y="128954"/>
                </a:cubicBezTo>
                <a:cubicBezTo>
                  <a:pt x="1066739" y="133206"/>
                  <a:pt x="1090246" y="136769"/>
                  <a:pt x="1113692" y="140677"/>
                </a:cubicBezTo>
                <a:cubicBezTo>
                  <a:pt x="1164492" y="136769"/>
                  <a:pt x="1215454" y="134580"/>
                  <a:pt x="1266092" y="128954"/>
                </a:cubicBezTo>
                <a:cubicBezTo>
                  <a:pt x="1292879" y="125978"/>
                  <a:pt x="1343889" y="112436"/>
                  <a:pt x="1371600" y="105508"/>
                </a:cubicBezTo>
                <a:cubicBezTo>
                  <a:pt x="1387231" y="97693"/>
                  <a:pt x="1403319" y="90732"/>
                  <a:pt x="1418492" y="82062"/>
                </a:cubicBezTo>
                <a:cubicBezTo>
                  <a:pt x="1430725" y="75072"/>
                  <a:pt x="1440711" y="64166"/>
                  <a:pt x="1453661" y="58616"/>
                </a:cubicBezTo>
                <a:cubicBezTo>
                  <a:pt x="1468470" y="52269"/>
                  <a:pt x="1485061" y="51318"/>
                  <a:pt x="1500553" y="46892"/>
                </a:cubicBezTo>
                <a:cubicBezTo>
                  <a:pt x="1512435" y="43497"/>
                  <a:pt x="1523606" y="37592"/>
                  <a:pt x="1535723" y="35169"/>
                </a:cubicBezTo>
                <a:cubicBezTo>
                  <a:pt x="1612536" y="19806"/>
                  <a:pt x="1678511" y="20606"/>
                  <a:pt x="1758461" y="11723"/>
                </a:cubicBezTo>
                <a:cubicBezTo>
                  <a:pt x="1782085" y="9098"/>
                  <a:pt x="1805354" y="3908"/>
                  <a:pt x="1828800" y="0"/>
                </a:cubicBezTo>
                <a:cubicBezTo>
                  <a:pt x="1903046" y="3908"/>
                  <a:pt x="1977535" y="4561"/>
                  <a:pt x="2051538" y="11723"/>
                </a:cubicBezTo>
                <a:cubicBezTo>
                  <a:pt x="2098856" y="16302"/>
                  <a:pt x="2192215" y="35169"/>
                  <a:pt x="2192215" y="35169"/>
                </a:cubicBezTo>
                <a:cubicBezTo>
                  <a:pt x="2207846" y="42985"/>
                  <a:pt x="2222528" y="53090"/>
                  <a:pt x="2239107" y="58616"/>
                </a:cubicBezTo>
                <a:cubicBezTo>
                  <a:pt x="2283150" y="73297"/>
                  <a:pt x="2326954" y="66381"/>
                  <a:pt x="2368061" y="93785"/>
                </a:cubicBezTo>
                <a:cubicBezTo>
                  <a:pt x="2379784" y="101600"/>
                  <a:pt x="2390355" y="111509"/>
                  <a:pt x="2403230" y="117231"/>
                </a:cubicBezTo>
                <a:cubicBezTo>
                  <a:pt x="2425814" y="127268"/>
                  <a:pt x="2450123" y="132862"/>
                  <a:pt x="2473569" y="140677"/>
                </a:cubicBezTo>
                <a:cubicBezTo>
                  <a:pt x="2527642" y="158701"/>
                  <a:pt x="2496619" y="149976"/>
                  <a:pt x="2567353" y="164123"/>
                </a:cubicBezTo>
                <a:cubicBezTo>
                  <a:pt x="2684584" y="160215"/>
                  <a:pt x="2802155" y="162141"/>
                  <a:pt x="2919046" y="152400"/>
                </a:cubicBezTo>
                <a:cubicBezTo>
                  <a:pt x="2943675" y="150348"/>
                  <a:pt x="2965938" y="136769"/>
                  <a:pt x="2989384" y="128954"/>
                </a:cubicBezTo>
                <a:lnTo>
                  <a:pt x="3024553" y="117231"/>
                </a:lnTo>
                <a:cubicBezTo>
                  <a:pt x="3062216" y="79569"/>
                  <a:pt x="3033162" y="100581"/>
                  <a:pt x="3094892" y="82062"/>
                </a:cubicBezTo>
                <a:cubicBezTo>
                  <a:pt x="3113249" y="76555"/>
                  <a:pt x="3185107" y="49594"/>
                  <a:pt x="3212123" y="46892"/>
                </a:cubicBezTo>
                <a:cubicBezTo>
                  <a:pt x="3274457" y="40658"/>
                  <a:pt x="3337076" y="37066"/>
                  <a:pt x="3399692" y="35169"/>
                </a:cubicBezTo>
                <a:cubicBezTo>
                  <a:pt x="3466092" y="33157"/>
                  <a:pt x="3532553" y="35169"/>
                  <a:pt x="3598984" y="35169"/>
                </a:cubicBezTo>
              </a:path>
            </a:pathLst>
          </a:custGeom>
          <a:noFill/>
          <a:ln w="44450" cap="flat" cmpd="sng" algn="ctr">
            <a:solidFill>
              <a:srgbClr val="00FF00"/>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1" name="Freeform 10"/>
          <p:cNvSpPr/>
          <p:nvPr/>
        </p:nvSpPr>
        <p:spPr bwMode="auto">
          <a:xfrm>
            <a:off x="3980639" y="3774831"/>
            <a:ext cx="3272042" cy="375138"/>
          </a:xfrm>
          <a:custGeom>
            <a:avLst/>
            <a:gdLst>
              <a:gd name="connsiteX0" fmla="*/ 0 w 3681047"/>
              <a:gd name="connsiteY0" fmla="*/ 152400 h 375138"/>
              <a:gd name="connsiteX1" fmla="*/ 35170 w 3681047"/>
              <a:gd name="connsiteY1" fmla="*/ 117231 h 375138"/>
              <a:gd name="connsiteX2" fmla="*/ 152400 w 3681047"/>
              <a:gd name="connsiteY2" fmla="*/ 58615 h 375138"/>
              <a:gd name="connsiteX3" fmla="*/ 375139 w 3681047"/>
              <a:gd name="connsiteY3" fmla="*/ 70338 h 375138"/>
              <a:gd name="connsiteX4" fmla="*/ 410308 w 3681047"/>
              <a:gd name="connsiteY4" fmla="*/ 105507 h 375138"/>
              <a:gd name="connsiteX5" fmla="*/ 457200 w 3681047"/>
              <a:gd name="connsiteY5" fmla="*/ 128954 h 375138"/>
              <a:gd name="connsiteX6" fmla="*/ 539262 w 3681047"/>
              <a:gd name="connsiteY6" fmla="*/ 152400 h 375138"/>
              <a:gd name="connsiteX7" fmla="*/ 574431 w 3681047"/>
              <a:gd name="connsiteY7" fmla="*/ 164123 h 375138"/>
              <a:gd name="connsiteX8" fmla="*/ 773723 w 3681047"/>
              <a:gd name="connsiteY8" fmla="*/ 175846 h 375138"/>
              <a:gd name="connsiteX9" fmla="*/ 890954 w 3681047"/>
              <a:gd name="connsiteY9" fmla="*/ 211015 h 375138"/>
              <a:gd name="connsiteX10" fmla="*/ 926123 w 3681047"/>
              <a:gd name="connsiteY10" fmla="*/ 222738 h 375138"/>
              <a:gd name="connsiteX11" fmla="*/ 1066800 w 3681047"/>
              <a:gd name="connsiteY11" fmla="*/ 246184 h 375138"/>
              <a:gd name="connsiteX12" fmla="*/ 1441939 w 3681047"/>
              <a:gd name="connsiteY12" fmla="*/ 222738 h 375138"/>
              <a:gd name="connsiteX13" fmla="*/ 1477108 w 3681047"/>
              <a:gd name="connsiteY13" fmla="*/ 211015 h 375138"/>
              <a:gd name="connsiteX14" fmla="*/ 1535723 w 3681047"/>
              <a:gd name="connsiteY14" fmla="*/ 199292 h 375138"/>
              <a:gd name="connsiteX15" fmla="*/ 1570893 w 3681047"/>
              <a:gd name="connsiteY15" fmla="*/ 187569 h 375138"/>
              <a:gd name="connsiteX16" fmla="*/ 1676400 w 3681047"/>
              <a:gd name="connsiteY16" fmla="*/ 164123 h 375138"/>
              <a:gd name="connsiteX17" fmla="*/ 1746739 w 3681047"/>
              <a:gd name="connsiteY17" fmla="*/ 140677 h 375138"/>
              <a:gd name="connsiteX18" fmla="*/ 1875693 w 3681047"/>
              <a:gd name="connsiteY18" fmla="*/ 117231 h 375138"/>
              <a:gd name="connsiteX19" fmla="*/ 1981200 w 3681047"/>
              <a:gd name="connsiteY19" fmla="*/ 82061 h 375138"/>
              <a:gd name="connsiteX20" fmla="*/ 2016370 w 3681047"/>
              <a:gd name="connsiteY20" fmla="*/ 70338 h 375138"/>
              <a:gd name="connsiteX21" fmla="*/ 2051539 w 3681047"/>
              <a:gd name="connsiteY21" fmla="*/ 46892 h 375138"/>
              <a:gd name="connsiteX22" fmla="*/ 2168770 w 3681047"/>
              <a:gd name="connsiteY22" fmla="*/ 11723 h 375138"/>
              <a:gd name="connsiteX23" fmla="*/ 2203939 w 3681047"/>
              <a:gd name="connsiteY23" fmla="*/ 0 h 375138"/>
              <a:gd name="connsiteX24" fmla="*/ 2438400 w 3681047"/>
              <a:gd name="connsiteY24" fmla="*/ 11723 h 375138"/>
              <a:gd name="connsiteX25" fmla="*/ 2497016 w 3681047"/>
              <a:gd name="connsiteY25" fmla="*/ 23446 h 375138"/>
              <a:gd name="connsiteX26" fmla="*/ 2590800 w 3681047"/>
              <a:gd name="connsiteY26" fmla="*/ 46892 h 375138"/>
              <a:gd name="connsiteX27" fmla="*/ 2649416 w 3681047"/>
              <a:gd name="connsiteY27" fmla="*/ 93784 h 375138"/>
              <a:gd name="connsiteX28" fmla="*/ 2696308 w 3681047"/>
              <a:gd name="connsiteY28" fmla="*/ 117231 h 375138"/>
              <a:gd name="connsiteX29" fmla="*/ 2731477 w 3681047"/>
              <a:gd name="connsiteY29" fmla="*/ 140677 h 375138"/>
              <a:gd name="connsiteX30" fmla="*/ 2778370 w 3681047"/>
              <a:gd name="connsiteY30" fmla="*/ 164123 h 375138"/>
              <a:gd name="connsiteX31" fmla="*/ 2848708 w 3681047"/>
              <a:gd name="connsiteY31" fmla="*/ 211015 h 375138"/>
              <a:gd name="connsiteX32" fmla="*/ 2895600 w 3681047"/>
              <a:gd name="connsiteY32" fmla="*/ 246184 h 375138"/>
              <a:gd name="connsiteX33" fmla="*/ 2930770 w 3681047"/>
              <a:gd name="connsiteY33" fmla="*/ 257907 h 375138"/>
              <a:gd name="connsiteX34" fmla="*/ 2954216 w 3681047"/>
              <a:gd name="connsiteY34" fmla="*/ 281354 h 375138"/>
              <a:gd name="connsiteX35" fmla="*/ 2965939 w 3681047"/>
              <a:gd name="connsiteY35" fmla="*/ 316523 h 375138"/>
              <a:gd name="connsiteX36" fmla="*/ 3071447 w 3681047"/>
              <a:gd name="connsiteY36" fmla="*/ 375138 h 375138"/>
              <a:gd name="connsiteX37" fmla="*/ 3270739 w 3681047"/>
              <a:gd name="connsiteY37" fmla="*/ 351692 h 375138"/>
              <a:gd name="connsiteX38" fmla="*/ 3305908 w 3681047"/>
              <a:gd name="connsiteY38" fmla="*/ 328246 h 375138"/>
              <a:gd name="connsiteX39" fmla="*/ 3399693 w 3681047"/>
              <a:gd name="connsiteY39" fmla="*/ 304800 h 375138"/>
              <a:gd name="connsiteX40" fmla="*/ 3610708 w 3681047"/>
              <a:gd name="connsiteY40" fmla="*/ 257907 h 375138"/>
              <a:gd name="connsiteX41" fmla="*/ 3681047 w 3681047"/>
              <a:gd name="connsiteY41" fmla="*/ 257907 h 37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81047" h="375138">
                <a:moveTo>
                  <a:pt x="0" y="152400"/>
                </a:moveTo>
                <a:cubicBezTo>
                  <a:pt x="11723" y="140677"/>
                  <a:pt x="21588" y="126738"/>
                  <a:pt x="35170" y="117231"/>
                </a:cubicBezTo>
                <a:cubicBezTo>
                  <a:pt x="95426" y="75052"/>
                  <a:pt x="100104" y="76047"/>
                  <a:pt x="152400" y="58615"/>
                </a:cubicBezTo>
                <a:cubicBezTo>
                  <a:pt x="226646" y="62523"/>
                  <a:pt x="301989" y="57038"/>
                  <a:pt x="375139" y="70338"/>
                </a:cubicBezTo>
                <a:cubicBezTo>
                  <a:pt x="391450" y="73304"/>
                  <a:pt x="396817" y="95871"/>
                  <a:pt x="410308" y="105507"/>
                </a:cubicBezTo>
                <a:cubicBezTo>
                  <a:pt x="424529" y="115665"/>
                  <a:pt x="441137" y="122070"/>
                  <a:pt x="457200" y="128954"/>
                </a:cubicBezTo>
                <a:cubicBezTo>
                  <a:pt x="485304" y="140999"/>
                  <a:pt x="509523" y="143903"/>
                  <a:pt x="539262" y="152400"/>
                </a:cubicBezTo>
                <a:cubicBezTo>
                  <a:pt x="551144" y="155795"/>
                  <a:pt x="562135" y="162893"/>
                  <a:pt x="574431" y="164123"/>
                </a:cubicBezTo>
                <a:cubicBezTo>
                  <a:pt x="640646" y="170744"/>
                  <a:pt x="707292" y="171938"/>
                  <a:pt x="773723" y="175846"/>
                </a:cubicBezTo>
                <a:cubicBezTo>
                  <a:pt x="940887" y="231566"/>
                  <a:pt x="766929" y="175579"/>
                  <a:pt x="890954" y="211015"/>
                </a:cubicBezTo>
                <a:cubicBezTo>
                  <a:pt x="902836" y="214410"/>
                  <a:pt x="914135" y="219741"/>
                  <a:pt x="926123" y="222738"/>
                </a:cubicBezTo>
                <a:cubicBezTo>
                  <a:pt x="971834" y="234166"/>
                  <a:pt x="1020483" y="239567"/>
                  <a:pt x="1066800" y="246184"/>
                </a:cubicBezTo>
                <a:cubicBezTo>
                  <a:pt x="1148300" y="242641"/>
                  <a:pt x="1334925" y="240574"/>
                  <a:pt x="1441939" y="222738"/>
                </a:cubicBezTo>
                <a:cubicBezTo>
                  <a:pt x="1454128" y="220707"/>
                  <a:pt x="1465120" y="214012"/>
                  <a:pt x="1477108" y="211015"/>
                </a:cubicBezTo>
                <a:cubicBezTo>
                  <a:pt x="1496438" y="206182"/>
                  <a:pt x="1516393" y="204125"/>
                  <a:pt x="1535723" y="199292"/>
                </a:cubicBezTo>
                <a:cubicBezTo>
                  <a:pt x="1547711" y="196295"/>
                  <a:pt x="1558905" y="190566"/>
                  <a:pt x="1570893" y="187569"/>
                </a:cubicBezTo>
                <a:cubicBezTo>
                  <a:pt x="1637824" y="170836"/>
                  <a:pt x="1616228" y="182174"/>
                  <a:pt x="1676400" y="164123"/>
                </a:cubicBezTo>
                <a:cubicBezTo>
                  <a:pt x="1700072" y="157021"/>
                  <a:pt x="1722504" y="145524"/>
                  <a:pt x="1746739" y="140677"/>
                </a:cubicBezTo>
                <a:cubicBezTo>
                  <a:pt x="1828662" y="124292"/>
                  <a:pt x="1785700" y="132230"/>
                  <a:pt x="1875693" y="117231"/>
                </a:cubicBezTo>
                <a:lnTo>
                  <a:pt x="1981200" y="82061"/>
                </a:lnTo>
                <a:lnTo>
                  <a:pt x="2016370" y="70338"/>
                </a:lnTo>
                <a:cubicBezTo>
                  <a:pt x="2028093" y="62523"/>
                  <a:pt x="2038664" y="52614"/>
                  <a:pt x="2051539" y="46892"/>
                </a:cubicBezTo>
                <a:cubicBezTo>
                  <a:pt x="2101687" y="24604"/>
                  <a:pt x="2121028" y="25363"/>
                  <a:pt x="2168770" y="11723"/>
                </a:cubicBezTo>
                <a:cubicBezTo>
                  <a:pt x="2180652" y="8328"/>
                  <a:pt x="2192216" y="3908"/>
                  <a:pt x="2203939" y="0"/>
                </a:cubicBezTo>
                <a:cubicBezTo>
                  <a:pt x="2282093" y="3908"/>
                  <a:pt x="2360398" y="5483"/>
                  <a:pt x="2438400" y="11723"/>
                </a:cubicBezTo>
                <a:cubicBezTo>
                  <a:pt x="2458262" y="13312"/>
                  <a:pt x="2477601" y="18966"/>
                  <a:pt x="2497016" y="23446"/>
                </a:cubicBezTo>
                <a:cubicBezTo>
                  <a:pt x="2528414" y="30692"/>
                  <a:pt x="2590800" y="46892"/>
                  <a:pt x="2590800" y="46892"/>
                </a:cubicBezTo>
                <a:cubicBezTo>
                  <a:pt x="2616476" y="72567"/>
                  <a:pt x="2614910" y="74066"/>
                  <a:pt x="2649416" y="93784"/>
                </a:cubicBezTo>
                <a:cubicBezTo>
                  <a:pt x="2664589" y="102455"/>
                  <a:pt x="2681135" y="108560"/>
                  <a:pt x="2696308" y="117231"/>
                </a:cubicBezTo>
                <a:cubicBezTo>
                  <a:pt x="2708541" y="124221"/>
                  <a:pt x="2719244" y="133687"/>
                  <a:pt x="2731477" y="140677"/>
                </a:cubicBezTo>
                <a:cubicBezTo>
                  <a:pt x="2746650" y="149347"/>
                  <a:pt x="2763384" y="155132"/>
                  <a:pt x="2778370" y="164123"/>
                </a:cubicBezTo>
                <a:cubicBezTo>
                  <a:pt x="2802533" y="178621"/>
                  <a:pt x="2826165" y="194108"/>
                  <a:pt x="2848708" y="211015"/>
                </a:cubicBezTo>
                <a:cubicBezTo>
                  <a:pt x="2864339" y="222738"/>
                  <a:pt x="2878636" y="236490"/>
                  <a:pt x="2895600" y="246184"/>
                </a:cubicBezTo>
                <a:cubicBezTo>
                  <a:pt x="2906329" y="252315"/>
                  <a:pt x="2919047" y="253999"/>
                  <a:pt x="2930770" y="257907"/>
                </a:cubicBezTo>
                <a:cubicBezTo>
                  <a:pt x="2938585" y="265723"/>
                  <a:pt x="2948529" y="271876"/>
                  <a:pt x="2954216" y="281354"/>
                </a:cubicBezTo>
                <a:cubicBezTo>
                  <a:pt x="2960574" y="291950"/>
                  <a:pt x="2957201" y="307785"/>
                  <a:pt x="2965939" y="316523"/>
                </a:cubicBezTo>
                <a:cubicBezTo>
                  <a:pt x="3006250" y="356834"/>
                  <a:pt x="3027222" y="360397"/>
                  <a:pt x="3071447" y="375138"/>
                </a:cubicBezTo>
                <a:cubicBezTo>
                  <a:pt x="3081119" y="374171"/>
                  <a:pt x="3244824" y="359466"/>
                  <a:pt x="3270739" y="351692"/>
                </a:cubicBezTo>
                <a:cubicBezTo>
                  <a:pt x="3284234" y="347644"/>
                  <a:pt x="3292667" y="333061"/>
                  <a:pt x="3305908" y="328246"/>
                </a:cubicBezTo>
                <a:cubicBezTo>
                  <a:pt x="3336192" y="317234"/>
                  <a:pt x="3369123" y="314990"/>
                  <a:pt x="3399693" y="304800"/>
                </a:cubicBezTo>
                <a:cubicBezTo>
                  <a:pt x="3472225" y="280623"/>
                  <a:pt x="3528183" y="257907"/>
                  <a:pt x="3610708" y="257907"/>
                </a:cubicBezTo>
                <a:lnTo>
                  <a:pt x="3681047" y="257907"/>
                </a:lnTo>
              </a:path>
            </a:pathLst>
          </a:custGeom>
          <a:noFill/>
          <a:ln w="41275" cap="flat" cmpd="sng" algn="ctr">
            <a:solidFill>
              <a:srgbClr val="00FF00"/>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2" name="Rectangle 2"/>
          <p:cNvSpPr txBox="1">
            <a:spLocks noChangeArrowheads="1"/>
          </p:cNvSpPr>
          <p:nvPr/>
        </p:nvSpPr>
        <p:spPr bwMode="auto">
          <a:xfrm>
            <a:off x="372533" y="838200"/>
            <a:ext cx="7755467"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accent2"/>
              </a:buClr>
              <a:buSzTx/>
              <a:tabLst/>
              <a:defRPr/>
            </a:pPr>
            <a:r>
              <a:rPr kumimoji="1" lang="en-US" sz="4400" b="0" i="0" u="none" strike="noStrike" kern="0" cap="none" spc="0" normalizeH="0" baseline="0" noProof="0" dirty="0">
                <a:ln>
                  <a:noFill/>
                </a:ln>
                <a:solidFill>
                  <a:srgbClr val="008000"/>
                </a:solidFill>
                <a:effectLst>
                  <a:outerShdw blurRad="38100" dist="38100" dir="2700000" algn="tl">
                    <a:srgbClr val="000000">
                      <a:alpha val="43137"/>
                    </a:srgbClr>
                  </a:outerShdw>
                </a:effectLst>
                <a:uLnTx/>
                <a:uFillTx/>
                <a:latin typeface="+mj-lt"/>
                <a:ea typeface="+mn-ea"/>
                <a:cs typeface="+mn-cs"/>
              </a:rPr>
              <a:t>Soil Horizons</a:t>
            </a:r>
            <a:endParaRPr kumimoji="1" lang="en-US" sz="44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
        <p:nvSpPr>
          <p:cNvPr id="13" name="TextBox 12"/>
          <p:cNvSpPr txBox="1"/>
          <p:nvPr/>
        </p:nvSpPr>
        <p:spPr>
          <a:xfrm>
            <a:off x="169346" y="152400"/>
            <a:ext cx="2599045" cy="369332"/>
          </a:xfrm>
          <a:prstGeom prst="rect">
            <a:avLst/>
          </a:prstGeom>
          <a:noFill/>
        </p:spPr>
        <p:txBody>
          <a:bodyPr wrap="none" rtlCol="0">
            <a:spAutoFit/>
          </a:bodyPr>
          <a:lstStyle/>
          <a:p>
            <a:pPr algn="l"/>
            <a:r>
              <a:rPr lang="en-US" dirty="0">
                <a:solidFill>
                  <a:schemeClr val="bg1">
                    <a:lumMod val="75000"/>
                  </a:schemeClr>
                </a:solidFill>
                <a:effectLst/>
                <a:latin typeface="+mj-lt"/>
              </a:rPr>
              <a:t>Soil Properties, continued</a:t>
            </a:r>
          </a:p>
        </p:txBody>
      </p:sp>
      <p:sp>
        <p:nvSpPr>
          <p:cNvPr id="14" name="Text Box 3"/>
          <p:cNvSpPr txBox="1">
            <a:spLocks noChangeArrowheads="1"/>
          </p:cNvSpPr>
          <p:nvPr/>
        </p:nvSpPr>
        <p:spPr bwMode="auto">
          <a:xfrm>
            <a:off x="508000" y="1676425"/>
            <a:ext cx="3454400" cy="954107"/>
          </a:xfrm>
          <a:prstGeom prst="rect">
            <a:avLst/>
          </a:prstGeom>
          <a:noFill/>
          <a:ln w="9525">
            <a:noFill/>
            <a:miter lim="800000"/>
            <a:headEnd/>
            <a:tailEnd/>
          </a:ln>
          <a:effectLst/>
        </p:spPr>
        <p:txBody>
          <a:bodyPr wrap="square">
            <a:spAutoFit/>
          </a:bodyPr>
          <a:lstStyle/>
          <a:p>
            <a:pPr algn="l">
              <a:spcBef>
                <a:spcPct val="50000"/>
              </a:spcBef>
            </a:pPr>
            <a:r>
              <a:rPr lang="en-US" sz="2800" dirty="0">
                <a:effectLst/>
                <a:latin typeface="Arial" pitchFamily="34" charset="0"/>
                <a:cs typeface="Arial" pitchFamily="34" charset="0"/>
              </a:rPr>
              <a:t>Can you describe 3 horizons in this soil?</a:t>
            </a:r>
            <a:endParaRPr lang="en-US" sz="2400" dirty="0">
              <a:effectLst/>
              <a:latin typeface="Arial" pitchFamily="34" charset="0"/>
              <a:cs typeface="Arial" pitchFamily="34" charset="0"/>
            </a:endParaRPr>
          </a:p>
        </p:txBody>
      </p:sp>
    </p:spTree>
    <p:extLst>
      <p:ext uri="{BB962C8B-B14F-4D97-AF65-F5344CB8AC3E}">
        <p14:creationId xmlns:p14="http://schemas.microsoft.com/office/powerpoint/2010/main" val="3396423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trips(downRight)">
                                      <p:cBhvr>
                                        <p:cTn id="10" dur="500"/>
                                        <p:tgtEl>
                                          <p:spTgt spid="11"/>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099779"/>
                                        </p:tgtEl>
                                        <p:attrNameLst>
                                          <p:attrName>style.visibility</p:attrName>
                                        </p:attrNameLst>
                                      </p:cBhvr>
                                      <p:to>
                                        <p:strVal val="visible"/>
                                      </p:to>
                                    </p:set>
                                    <p:animEffect transition="in" filter="strips(downRight)">
                                      <p:cBhvr>
                                        <p:cTn id="13" dur="500"/>
                                        <p:tgtEl>
                                          <p:spTgt spid="1099779"/>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1099782"/>
                                        </p:tgtEl>
                                        <p:attrNameLst>
                                          <p:attrName>style.visibility</p:attrName>
                                        </p:attrNameLst>
                                      </p:cBhvr>
                                      <p:to>
                                        <p:strVal val="visible"/>
                                      </p:to>
                                    </p:set>
                                    <p:animEffect transition="in" filter="strips(downRight)">
                                      <p:cBhvr>
                                        <p:cTn id="16" dur="500"/>
                                        <p:tgtEl>
                                          <p:spTgt spid="1099782"/>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1099780"/>
                                        </p:tgtEl>
                                        <p:attrNameLst>
                                          <p:attrName>style.visibility</p:attrName>
                                        </p:attrNameLst>
                                      </p:cBhvr>
                                      <p:to>
                                        <p:strVal val="visible"/>
                                      </p:to>
                                    </p:set>
                                    <p:animEffect transition="in" filter="strips(downRight)">
                                      <p:cBhvr>
                                        <p:cTn id="19" dur="500"/>
                                        <p:tgtEl>
                                          <p:spTgt spid="1099780"/>
                                        </p:tgtEl>
                                      </p:cBhvr>
                                    </p:animEffect>
                                  </p:childTnLst>
                                </p:cTn>
                              </p:par>
                              <p:par>
                                <p:cTn id="20" presetID="18" presetClass="entr" presetSubtype="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Right)">
                                      <p:cBhvr>
                                        <p:cTn id="22" dur="500"/>
                                        <p:tgtEl>
                                          <p:spTgt spid="7"/>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strips(downRight)">
                                      <p:cBhvr>
                                        <p:cTn id="25" dur="500"/>
                                        <p:tgtEl>
                                          <p:spTgt spid="9"/>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1099781"/>
                                        </p:tgtEl>
                                        <p:attrNameLst>
                                          <p:attrName>style.visibility</p:attrName>
                                        </p:attrNameLst>
                                      </p:cBhvr>
                                      <p:to>
                                        <p:strVal val="visible"/>
                                      </p:to>
                                    </p:set>
                                    <p:animEffect transition="in" filter="strips(downRight)">
                                      <p:cBhvr>
                                        <p:cTn id="28" dur="500"/>
                                        <p:tgtEl>
                                          <p:spTgt spid="1099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9779" grpId="0"/>
      <p:bldP spid="1099780" grpId="0" animBg="1"/>
      <p:bldP spid="1099781" grpId="0" animBg="1"/>
      <p:bldP spid="1099782" grpId="0" animBg="1"/>
      <p:bldP spid="7" grpId="0"/>
      <p:bldP spid="9" grpId="0"/>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3420534" y="228600"/>
            <a:ext cx="2302933" cy="838200"/>
          </a:xfrm>
          <a:noFill/>
        </p:spPr>
        <p:txBody>
          <a:bodyPr>
            <a:normAutofit/>
          </a:bodyPr>
          <a:lstStyle/>
          <a:p>
            <a:r>
              <a:rPr lang="en-US" sz="3600" b="1" dirty="0">
                <a:solidFill>
                  <a:srgbClr val="990033"/>
                </a:solidFill>
                <a:latin typeface="Arial" charset="0"/>
              </a:rPr>
              <a:t>S</a:t>
            </a:r>
            <a:r>
              <a:rPr lang="en-US" sz="3600" b="1" dirty="0">
                <a:solidFill>
                  <a:srgbClr val="990033"/>
                </a:solidFill>
              </a:rPr>
              <a:t>oil Color </a:t>
            </a:r>
          </a:p>
        </p:txBody>
      </p:sp>
      <p:sp>
        <p:nvSpPr>
          <p:cNvPr id="8196" name="Rectangle 3"/>
          <p:cNvSpPr>
            <a:spLocks noGrp="1" noChangeArrowheads="1"/>
          </p:cNvSpPr>
          <p:nvPr>
            <p:ph type="body" sz="half" idx="2"/>
          </p:nvPr>
        </p:nvSpPr>
        <p:spPr>
          <a:xfrm>
            <a:off x="4030136" y="1752600"/>
            <a:ext cx="4292600" cy="4495800"/>
          </a:xfrm>
          <a:noFill/>
        </p:spPr>
        <p:txBody>
          <a:bodyPr>
            <a:normAutofit lnSpcReduction="10000"/>
          </a:bodyPr>
          <a:lstStyle/>
          <a:p>
            <a:pPr marL="514350" indent="-514350">
              <a:buFont typeface="+mj-lt"/>
              <a:buAutoNum type="arabicParenR"/>
            </a:pPr>
            <a:r>
              <a:rPr lang="en-US" sz="2800" b="1" dirty="0">
                <a:solidFill>
                  <a:schemeClr val="bg2">
                    <a:lumMod val="25000"/>
                  </a:schemeClr>
                </a:solidFill>
              </a:rPr>
              <a:t>Organic matter </a:t>
            </a:r>
          </a:p>
          <a:p>
            <a:pPr marL="914400" lvl="1" indent="-457200">
              <a:buFont typeface="Wingdings" pitchFamily="2" charset="2"/>
              <a:buChar char="§"/>
            </a:pPr>
            <a:r>
              <a:rPr lang="en-US" sz="2400" b="1" dirty="0">
                <a:solidFill>
                  <a:schemeClr val="bg2">
                    <a:lumMod val="25000"/>
                  </a:schemeClr>
                </a:solidFill>
              </a:rPr>
              <a:t>Darkens the soil (topsoil)</a:t>
            </a:r>
          </a:p>
          <a:p>
            <a:pPr marL="457200" indent="-457200">
              <a:buFont typeface="+mj-lt"/>
              <a:buAutoNum type="arabicParenR"/>
            </a:pPr>
            <a:endParaRPr lang="en-US" sz="2400" b="1" dirty="0">
              <a:solidFill>
                <a:schemeClr val="tx2"/>
              </a:solidFill>
            </a:endParaRPr>
          </a:p>
          <a:p>
            <a:pPr marL="514350" indent="-514350">
              <a:buFont typeface="+mj-lt"/>
              <a:buAutoNum type="arabicParenR"/>
            </a:pPr>
            <a:r>
              <a:rPr lang="en-US" sz="2800" b="1" dirty="0">
                <a:solidFill>
                  <a:srgbClr val="C00000"/>
                </a:solidFill>
              </a:rPr>
              <a:t>Iron</a:t>
            </a:r>
          </a:p>
          <a:p>
            <a:pPr lvl="1">
              <a:buFont typeface="Wingdings" pitchFamily="2" charset="2"/>
              <a:buChar char="§"/>
            </a:pPr>
            <a:r>
              <a:rPr lang="en-US" sz="2400" b="1" dirty="0">
                <a:solidFill>
                  <a:schemeClr val="accent6">
                    <a:lumMod val="50000"/>
                  </a:schemeClr>
                </a:solidFill>
                <a:latin typeface="+mj-lt"/>
              </a:rPr>
              <a:t>Brown, red, or yellow iron oxides form in aerated soils</a:t>
            </a:r>
          </a:p>
          <a:p>
            <a:pPr lvl="1">
              <a:buFont typeface="Wingdings" pitchFamily="2" charset="2"/>
              <a:buChar char="§"/>
            </a:pPr>
            <a:r>
              <a:rPr lang="en-US" sz="2400" b="1" dirty="0">
                <a:solidFill>
                  <a:schemeClr val="accent5">
                    <a:lumMod val="50000"/>
                  </a:schemeClr>
                </a:solidFill>
                <a:latin typeface="+mj-lt"/>
              </a:rPr>
              <a:t>Can turn blue or green in saturated soils</a:t>
            </a:r>
          </a:p>
          <a:p>
            <a:pPr lvl="1">
              <a:buFont typeface="Wingdings" pitchFamily="2" charset="2"/>
              <a:buChar char="§"/>
            </a:pPr>
            <a:r>
              <a:rPr lang="en-US" sz="2400" b="1" dirty="0">
                <a:solidFill>
                  <a:schemeClr val="tx1">
                    <a:lumMod val="50000"/>
                    <a:lumOff val="50000"/>
                  </a:schemeClr>
                </a:solidFill>
                <a:latin typeface="+mj-lt"/>
              </a:rPr>
              <a:t>Gray color remains when iron is removed</a:t>
            </a:r>
          </a:p>
          <a:p>
            <a:pPr lvl="1">
              <a:buFont typeface="Wingdings" pitchFamily="2" charset="2"/>
              <a:buChar char="§"/>
            </a:pPr>
            <a:endParaRPr lang="en-US" sz="2400" b="1" dirty="0">
              <a:solidFill>
                <a:schemeClr val="accent1"/>
              </a:solidFill>
              <a:latin typeface="+mj-lt"/>
            </a:endParaRPr>
          </a:p>
        </p:txBody>
      </p:sp>
      <p:sp>
        <p:nvSpPr>
          <p:cNvPr id="8197" name="Text Box 6"/>
          <p:cNvSpPr txBox="1">
            <a:spLocks noChangeArrowheads="1"/>
          </p:cNvSpPr>
          <p:nvPr/>
        </p:nvSpPr>
        <p:spPr bwMode="auto">
          <a:xfrm>
            <a:off x="643467" y="5943625"/>
            <a:ext cx="2310248" cy="276999"/>
          </a:xfrm>
          <a:prstGeom prst="rect">
            <a:avLst/>
          </a:prstGeom>
          <a:noFill/>
          <a:ln w="9525">
            <a:noFill/>
            <a:miter lim="800000"/>
            <a:headEnd/>
            <a:tailEnd/>
          </a:ln>
        </p:spPr>
        <p:txBody>
          <a:bodyPr wrap="none">
            <a:spAutoFit/>
          </a:bodyPr>
          <a:lstStyle/>
          <a:p>
            <a:r>
              <a:rPr lang="en-US" sz="1200" b="1" dirty="0">
                <a:solidFill>
                  <a:srgbClr val="993300"/>
                </a:solidFill>
                <a:latin typeface="Arial" charset="0"/>
              </a:rPr>
              <a:t>Boonton loam,  Staten Island</a:t>
            </a:r>
          </a:p>
        </p:txBody>
      </p:sp>
      <p:pic>
        <p:nvPicPr>
          <p:cNvPr id="8198" name="Picture 9" descr="S:\Service_Center\NRCS\NYC_Soil_Survey\NYC PHOTOS\lab sampling 2009\Boonton\P1010007.JPG"/>
          <p:cNvPicPr>
            <a:picLocks noChangeAspect="1" noChangeArrowheads="1"/>
          </p:cNvPicPr>
          <p:nvPr/>
        </p:nvPicPr>
        <p:blipFill>
          <a:blip r:embed="rId3" cstate="print"/>
          <a:srcRect/>
          <a:stretch>
            <a:fillRect/>
          </a:stretch>
        </p:blipFill>
        <p:spPr bwMode="auto">
          <a:xfrm>
            <a:off x="237069" y="2133600"/>
            <a:ext cx="2793527" cy="3733800"/>
          </a:xfrm>
          <a:prstGeom prst="rect">
            <a:avLst/>
          </a:prstGeom>
          <a:noFill/>
          <a:ln w="15875">
            <a:solidFill>
              <a:srgbClr val="C00000"/>
            </a:solidFill>
            <a:miter lim="800000"/>
            <a:headEnd/>
            <a:tailEnd/>
          </a:ln>
        </p:spPr>
      </p:pic>
      <p:sp>
        <p:nvSpPr>
          <p:cNvPr id="8" name="TextBox 7"/>
          <p:cNvSpPr txBox="1"/>
          <p:nvPr/>
        </p:nvSpPr>
        <p:spPr>
          <a:xfrm>
            <a:off x="3691467" y="1219225"/>
            <a:ext cx="4199467" cy="830997"/>
          </a:xfrm>
          <a:prstGeom prst="rect">
            <a:avLst/>
          </a:prstGeom>
          <a:noFill/>
        </p:spPr>
        <p:txBody>
          <a:bodyPr wrap="square" rtlCol="0">
            <a:spAutoFit/>
          </a:bodyPr>
          <a:lstStyle/>
          <a:p>
            <a:r>
              <a:rPr lang="en-US" sz="2400" b="1" dirty="0">
                <a:solidFill>
                  <a:schemeClr val="tx2"/>
                </a:solidFill>
                <a:latin typeface="+mn-lt"/>
              </a:rPr>
              <a:t>Important coloring agents in soil:</a:t>
            </a:r>
          </a:p>
        </p:txBody>
      </p:sp>
    </p:spTree>
    <p:extLst>
      <p:ext uri="{BB962C8B-B14F-4D97-AF65-F5344CB8AC3E}">
        <p14:creationId xmlns:p14="http://schemas.microsoft.com/office/powerpoint/2010/main" val="302362152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38212" y="381000"/>
            <a:ext cx="4885267" cy="1143000"/>
          </a:xfrm>
        </p:spPr>
        <p:txBody>
          <a:bodyPr/>
          <a:lstStyle/>
          <a:p>
            <a:r>
              <a:rPr lang="en-US" sz="3600" b="1" dirty="0">
                <a:solidFill>
                  <a:srgbClr val="FF9933"/>
                </a:solidFill>
              </a:rPr>
              <a:t>Importance of Soil Color</a:t>
            </a:r>
            <a:endParaRPr lang="en-US" sz="3600" b="1" dirty="0"/>
          </a:p>
        </p:txBody>
      </p:sp>
      <p:sp>
        <p:nvSpPr>
          <p:cNvPr id="56323" name="Rectangle 3"/>
          <p:cNvSpPr>
            <a:spLocks noGrp="1" noChangeArrowheads="1"/>
          </p:cNvSpPr>
          <p:nvPr>
            <p:ph type="body" sz="half" idx="1"/>
          </p:nvPr>
        </p:nvSpPr>
        <p:spPr>
          <a:xfrm>
            <a:off x="152400" y="2133600"/>
            <a:ext cx="5029200" cy="3962400"/>
          </a:xfrm>
        </p:spPr>
        <p:txBody>
          <a:bodyPr/>
          <a:lstStyle/>
          <a:p>
            <a:pPr>
              <a:buFont typeface="Wingdings" pitchFamily="2" charset="2"/>
              <a:buChar char="ü"/>
            </a:pPr>
            <a:r>
              <a:rPr lang="en-US" sz="2400" b="1" dirty="0">
                <a:solidFill>
                  <a:srgbClr val="993300"/>
                </a:solidFill>
              </a:rPr>
              <a:t>Parent material influence</a:t>
            </a:r>
          </a:p>
          <a:p>
            <a:pPr>
              <a:buNone/>
            </a:pPr>
            <a:r>
              <a:rPr lang="en-US" sz="2000" b="1" dirty="0">
                <a:solidFill>
                  <a:srgbClr val="993300"/>
                </a:solidFill>
              </a:rPr>
              <a:t>        (indicator of source)</a:t>
            </a:r>
          </a:p>
          <a:p>
            <a:pPr>
              <a:buFont typeface="Wingdings" pitchFamily="2" charset="2"/>
              <a:buChar char="ü"/>
            </a:pPr>
            <a:endParaRPr lang="en-US" sz="2400" b="1" dirty="0">
              <a:solidFill>
                <a:srgbClr val="993300"/>
              </a:solidFill>
            </a:endParaRPr>
          </a:p>
          <a:p>
            <a:pPr>
              <a:buFont typeface="Wingdings" pitchFamily="2" charset="2"/>
              <a:buChar char="ü"/>
            </a:pPr>
            <a:r>
              <a:rPr lang="en-US" sz="2400" b="1" dirty="0">
                <a:solidFill>
                  <a:srgbClr val="006600"/>
                </a:solidFill>
              </a:rPr>
              <a:t>Reflects soil forming processes</a:t>
            </a:r>
          </a:p>
          <a:p>
            <a:pPr>
              <a:buFont typeface="Wingdings" pitchFamily="2" charset="2"/>
              <a:buChar char="ü"/>
            </a:pPr>
            <a:endParaRPr lang="en-US" sz="2400" dirty="0">
              <a:solidFill>
                <a:schemeClr val="accent1"/>
              </a:solidFill>
            </a:endParaRPr>
          </a:p>
          <a:p>
            <a:pPr>
              <a:buFont typeface="Wingdings" pitchFamily="2" charset="2"/>
              <a:buChar char="ü"/>
            </a:pPr>
            <a:r>
              <a:rPr lang="en-US" sz="2400" b="1" dirty="0">
                <a:solidFill>
                  <a:srgbClr val="006699"/>
                </a:solidFill>
              </a:rPr>
              <a:t>Can be used as an indicator of wet soil conditions </a:t>
            </a:r>
            <a:r>
              <a:rPr lang="en-US" sz="2400" b="1" dirty="0">
                <a:solidFill>
                  <a:schemeClr val="tx1">
                    <a:lumMod val="50000"/>
                    <a:lumOff val="50000"/>
                  </a:schemeClr>
                </a:solidFill>
              </a:rPr>
              <a:t>(Iron can be removed in anaerobic soils)</a:t>
            </a:r>
          </a:p>
          <a:p>
            <a:endParaRPr lang="en-US" sz="2400" b="1" dirty="0">
              <a:solidFill>
                <a:srgbClr val="006699"/>
              </a:solidFill>
            </a:endParaRPr>
          </a:p>
          <a:p>
            <a:pPr>
              <a:buFont typeface="Monotype Sorts" pitchFamily="2" charset="2"/>
              <a:buNone/>
            </a:pPr>
            <a:endParaRPr lang="en-US" sz="2400" dirty="0">
              <a:solidFill>
                <a:schemeClr val="accent1"/>
              </a:solidFill>
            </a:endParaRPr>
          </a:p>
        </p:txBody>
      </p:sp>
      <p:pic>
        <p:nvPicPr>
          <p:cNvPr id="1257473" name="Picture 1" descr="S:\Service_Center\NRCS\NYC_Soil_Survey\NYC PHOTOS\Field Review 2009\Tuesday\Siwanoy1.JPG"/>
          <p:cNvPicPr>
            <a:picLocks noChangeAspect="1" noChangeArrowheads="1"/>
          </p:cNvPicPr>
          <p:nvPr/>
        </p:nvPicPr>
        <p:blipFill>
          <a:blip r:embed="rId3" cstate="print"/>
          <a:srcRect l="38295" t="2625"/>
          <a:stretch>
            <a:fillRect/>
          </a:stretch>
        </p:blipFill>
        <p:spPr bwMode="auto">
          <a:xfrm>
            <a:off x="5249336" y="1676405"/>
            <a:ext cx="3453368" cy="4587453"/>
          </a:xfrm>
          <a:prstGeom prst="rect">
            <a:avLst/>
          </a:prstGeom>
          <a:noFill/>
          <a:ln w="15875">
            <a:solidFill>
              <a:schemeClr val="accent1"/>
            </a:solidFill>
          </a:ln>
        </p:spPr>
      </p:pic>
    </p:spTree>
    <p:extLst>
      <p:ext uri="{BB962C8B-B14F-4D97-AF65-F5344CB8AC3E}">
        <p14:creationId xmlns:p14="http://schemas.microsoft.com/office/powerpoint/2010/main" val="265930462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778933" y="228600"/>
            <a:ext cx="2540000" cy="685800"/>
          </a:xfrm>
          <a:noFill/>
        </p:spPr>
        <p:txBody>
          <a:bodyPr>
            <a:normAutofit/>
          </a:bodyPr>
          <a:lstStyle/>
          <a:p>
            <a:r>
              <a:rPr lang="en-US" sz="3600" b="1" dirty="0">
                <a:solidFill>
                  <a:srgbClr val="006699"/>
                </a:solidFill>
                <a:latin typeface="Arial" charset="0"/>
              </a:rPr>
              <a:t>S</a:t>
            </a:r>
            <a:r>
              <a:rPr lang="en-US" sz="3600" b="1" dirty="0">
                <a:solidFill>
                  <a:srgbClr val="006699"/>
                </a:solidFill>
              </a:rPr>
              <a:t>oil Texture</a:t>
            </a:r>
            <a:r>
              <a:rPr lang="en-US" sz="3600" b="1" dirty="0">
                <a:solidFill>
                  <a:schemeClr val="accent2"/>
                </a:solidFill>
              </a:rPr>
              <a:t> </a:t>
            </a:r>
            <a:endParaRPr lang="en-US" sz="3600" b="1" dirty="0"/>
          </a:p>
        </p:txBody>
      </p:sp>
      <p:sp>
        <p:nvSpPr>
          <p:cNvPr id="57347" name="Rectangle 3"/>
          <p:cNvSpPr>
            <a:spLocks noGrp="1" noChangeArrowheads="1"/>
          </p:cNvSpPr>
          <p:nvPr>
            <p:ph idx="1"/>
          </p:nvPr>
        </p:nvSpPr>
        <p:spPr>
          <a:xfrm>
            <a:off x="304800" y="990600"/>
            <a:ext cx="8229600" cy="5257800"/>
          </a:xfrm>
          <a:noFill/>
        </p:spPr>
        <p:txBody>
          <a:bodyPr>
            <a:normAutofit lnSpcReduction="10000"/>
          </a:bodyPr>
          <a:lstStyle/>
          <a:p>
            <a:pPr>
              <a:buNone/>
            </a:pPr>
            <a:r>
              <a:rPr lang="en-US" b="1" dirty="0">
                <a:solidFill>
                  <a:srgbClr val="008000"/>
                </a:solidFill>
              </a:rPr>
              <a:t>Relative proportion of sand, silt and clay in a soil</a:t>
            </a:r>
            <a:r>
              <a:rPr lang="en-US" sz="2400" b="1" dirty="0">
                <a:solidFill>
                  <a:schemeClr val="accent1"/>
                </a:solidFill>
              </a:rPr>
              <a:t> </a:t>
            </a:r>
          </a:p>
          <a:p>
            <a:endParaRPr lang="en-US" sz="2400" b="1" dirty="0">
              <a:solidFill>
                <a:srgbClr val="FF9933"/>
              </a:solidFill>
            </a:endParaRPr>
          </a:p>
          <a:p>
            <a:pPr>
              <a:buFont typeface="Arial" pitchFamily="34" charset="0"/>
              <a:buChar char="•"/>
            </a:pPr>
            <a:r>
              <a:rPr lang="en-US" sz="2400" b="1" dirty="0">
                <a:solidFill>
                  <a:srgbClr val="FF9933"/>
                </a:solidFill>
              </a:rPr>
              <a:t>Important effect on: </a:t>
            </a:r>
          </a:p>
          <a:p>
            <a:pPr lvl="1">
              <a:buFont typeface="Wingdings" pitchFamily="2" charset="2"/>
              <a:buChar char="§"/>
            </a:pPr>
            <a:r>
              <a:rPr lang="en-US" sz="2200" b="1" dirty="0">
                <a:solidFill>
                  <a:srgbClr val="FF9933"/>
                </a:solidFill>
              </a:rPr>
              <a:t>permeability </a:t>
            </a:r>
          </a:p>
          <a:p>
            <a:pPr lvl="1">
              <a:buFont typeface="Wingdings" pitchFamily="2" charset="2"/>
              <a:buChar char="§"/>
            </a:pPr>
            <a:r>
              <a:rPr lang="en-US" sz="2200" b="1" dirty="0">
                <a:solidFill>
                  <a:srgbClr val="FF9933"/>
                </a:solidFill>
              </a:rPr>
              <a:t>water &amp; nutrient holding capacity </a:t>
            </a:r>
          </a:p>
          <a:p>
            <a:pPr lvl="1">
              <a:buFont typeface="Wingdings" pitchFamily="2" charset="2"/>
              <a:buChar char="§"/>
            </a:pPr>
            <a:r>
              <a:rPr lang="en-US" sz="2200" b="1" dirty="0">
                <a:solidFill>
                  <a:srgbClr val="FF9933"/>
                </a:solidFill>
              </a:rPr>
              <a:t>soil suitability for many uses.</a:t>
            </a:r>
            <a:endParaRPr lang="en-US" sz="2200" b="1" dirty="0">
              <a:solidFill>
                <a:schemeClr val="accent1"/>
              </a:solidFill>
            </a:endParaRPr>
          </a:p>
          <a:p>
            <a:pPr>
              <a:buFont typeface="Arial" pitchFamily="34" charset="0"/>
              <a:buChar char="•"/>
            </a:pPr>
            <a:endParaRPr lang="en-US" sz="2400" b="1" dirty="0">
              <a:solidFill>
                <a:srgbClr val="CC00FF"/>
              </a:solidFill>
            </a:endParaRPr>
          </a:p>
          <a:p>
            <a:pPr>
              <a:buFont typeface="Arial" pitchFamily="34" charset="0"/>
              <a:buChar char="•"/>
            </a:pPr>
            <a:r>
              <a:rPr lang="en-US" sz="2400" b="1" dirty="0">
                <a:solidFill>
                  <a:srgbClr val="0070C0"/>
                </a:solidFill>
              </a:rPr>
              <a:t>USDA has </a:t>
            </a:r>
            <a:r>
              <a:rPr lang="en-US" sz="2400" b="1" u="sng" dirty="0">
                <a:solidFill>
                  <a:srgbClr val="0070C0"/>
                </a:solidFill>
              </a:rPr>
              <a:t>12 soil textural classes </a:t>
            </a:r>
            <a:r>
              <a:rPr lang="en-US" sz="2000" b="1" dirty="0">
                <a:solidFill>
                  <a:schemeClr val="tx2"/>
                </a:solidFill>
              </a:rPr>
              <a:t>(see triangle)</a:t>
            </a:r>
          </a:p>
          <a:p>
            <a:pPr>
              <a:buFont typeface="Arial" pitchFamily="34" charset="0"/>
              <a:buChar char="•"/>
            </a:pPr>
            <a:endParaRPr lang="en-US" sz="2400" b="1" dirty="0">
              <a:solidFill>
                <a:srgbClr val="990033"/>
              </a:solidFill>
            </a:endParaRPr>
          </a:p>
          <a:p>
            <a:pPr>
              <a:buFont typeface="Arial" pitchFamily="34" charset="0"/>
              <a:buChar char="•"/>
            </a:pPr>
            <a:r>
              <a:rPr lang="en-US" sz="2400" b="1" dirty="0">
                <a:solidFill>
                  <a:srgbClr val="990033"/>
                </a:solidFill>
              </a:rPr>
              <a:t>Can be estimated by “feel”</a:t>
            </a:r>
            <a:endParaRPr lang="en-US" sz="2400" b="1" dirty="0">
              <a:solidFill>
                <a:schemeClr val="accent1"/>
              </a:solidFill>
              <a:latin typeface="Comic Sans MS" pitchFamily="66" charset="0"/>
            </a:endParaRPr>
          </a:p>
          <a:p>
            <a:pPr>
              <a:buFont typeface="Arial" pitchFamily="34" charset="0"/>
              <a:buChar char="•"/>
            </a:pPr>
            <a:r>
              <a:rPr lang="en-US" sz="2400" b="1" dirty="0">
                <a:solidFill>
                  <a:srgbClr val="990033"/>
                </a:solidFill>
              </a:rPr>
              <a:t>Can be measured by sedimentation</a:t>
            </a:r>
          </a:p>
        </p:txBody>
      </p:sp>
      <p:pic>
        <p:nvPicPr>
          <p:cNvPr id="5" name="Picture 4" descr="texturejar.bmp"/>
          <p:cNvPicPr>
            <a:picLocks noChangeAspect="1"/>
          </p:cNvPicPr>
          <p:nvPr/>
        </p:nvPicPr>
        <p:blipFill>
          <a:blip r:embed="rId3" cstate="print"/>
          <a:srcRect t="10144" r="59"/>
          <a:stretch>
            <a:fillRect/>
          </a:stretch>
        </p:blipFill>
        <p:spPr>
          <a:xfrm>
            <a:off x="6129870" y="2819400"/>
            <a:ext cx="2302933" cy="2700058"/>
          </a:xfrm>
          <a:prstGeom prst="rect">
            <a:avLst/>
          </a:prstGeom>
        </p:spPr>
      </p:pic>
      <p:sp>
        <p:nvSpPr>
          <p:cNvPr id="6" name="TextBox 5"/>
          <p:cNvSpPr txBox="1"/>
          <p:nvPr/>
        </p:nvSpPr>
        <p:spPr>
          <a:xfrm>
            <a:off x="6129866" y="5715000"/>
            <a:ext cx="2748316" cy="369332"/>
          </a:xfrm>
          <a:prstGeom prst="rect">
            <a:avLst/>
          </a:prstGeom>
          <a:noFill/>
        </p:spPr>
        <p:txBody>
          <a:bodyPr wrap="none" rtlCol="0">
            <a:spAutoFit/>
          </a:bodyPr>
          <a:lstStyle/>
          <a:p>
            <a:r>
              <a:rPr lang="en-US" dirty="0">
                <a:latin typeface="Calibri" pitchFamily="34" charset="0"/>
              </a:rPr>
              <a:t>Soil Sedimentation Analysis</a:t>
            </a:r>
          </a:p>
        </p:txBody>
      </p:sp>
    </p:spTree>
    <p:extLst>
      <p:ext uri="{BB962C8B-B14F-4D97-AF65-F5344CB8AC3E}">
        <p14:creationId xmlns:p14="http://schemas.microsoft.com/office/powerpoint/2010/main" val="9254482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09613" y="457200"/>
            <a:ext cx="4368799" cy="685800"/>
          </a:xfrm>
          <a:noFill/>
        </p:spPr>
        <p:txBody>
          <a:bodyPr>
            <a:normAutofit fontScale="90000"/>
          </a:bodyPr>
          <a:lstStyle/>
          <a:p>
            <a:r>
              <a:rPr lang="en-US" sz="3200" b="1" dirty="0">
                <a:solidFill>
                  <a:srgbClr val="006699"/>
                </a:solidFill>
              </a:rPr>
              <a:t>USDA Soil Textural Triangle</a:t>
            </a:r>
            <a:endParaRPr lang="en-US" sz="3200" b="1" dirty="0"/>
          </a:p>
        </p:txBody>
      </p:sp>
      <p:pic>
        <p:nvPicPr>
          <p:cNvPr id="58371" name="Picture 4" descr="texture2"/>
          <p:cNvPicPr>
            <a:picLocks noChangeAspect="1" noChangeArrowheads="1"/>
          </p:cNvPicPr>
          <p:nvPr/>
        </p:nvPicPr>
        <p:blipFill>
          <a:blip r:embed="rId3" cstate="print"/>
          <a:srcRect l="12302" r="12131" b="13541"/>
          <a:stretch>
            <a:fillRect/>
          </a:stretch>
        </p:blipFill>
        <p:spPr bwMode="auto">
          <a:xfrm>
            <a:off x="711200" y="1524001"/>
            <a:ext cx="5562600" cy="4906963"/>
          </a:xfrm>
          <a:prstGeom prst="rect">
            <a:avLst/>
          </a:prstGeom>
          <a:noFill/>
          <a:ln w="9525">
            <a:noFill/>
            <a:miter lim="800000"/>
            <a:headEnd/>
            <a:tailEnd/>
          </a:ln>
        </p:spPr>
      </p:pic>
      <p:sp>
        <p:nvSpPr>
          <p:cNvPr id="4" name="TextBox 3"/>
          <p:cNvSpPr txBox="1"/>
          <p:nvPr/>
        </p:nvSpPr>
        <p:spPr>
          <a:xfrm>
            <a:off x="6536271" y="1905008"/>
            <a:ext cx="1888266" cy="4124206"/>
          </a:xfrm>
          <a:prstGeom prst="rect">
            <a:avLst/>
          </a:prstGeom>
          <a:noFill/>
        </p:spPr>
        <p:txBody>
          <a:bodyPr wrap="square" rtlCol="0">
            <a:spAutoFit/>
          </a:bodyPr>
          <a:lstStyle/>
          <a:p>
            <a:r>
              <a:rPr lang="en-US" sz="2000" b="1" dirty="0">
                <a:latin typeface="+mj-lt"/>
              </a:rPr>
              <a:t>12 textural classes</a:t>
            </a:r>
          </a:p>
          <a:p>
            <a:endParaRPr lang="en-US" sz="1200" b="1" dirty="0">
              <a:latin typeface="+mj-lt"/>
            </a:endParaRPr>
          </a:p>
          <a:p>
            <a:r>
              <a:rPr lang="en-US" sz="1400" b="1" u="sng" dirty="0">
                <a:latin typeface="+mj-lt"/>
              </a:rPr>
              <a:t>sand</a:t>
            </a:r>
          </a:p>
          <a:p>
            <a:r>
              <a:rPr lang="en-US" sz="1400" b="1" dirty="0">
                <a:latin typeface="+mj-lt"/>
              </a:rPr>
              <a:t>loamy sand</a:t>
            </a:r>
          </a:p>
          <a:p>
            <a:endParaRPr lang="en-US" sz="1400" b="1" dirty="0">
              <a:latin typeface="+mj-lt"/>
            </a:endParaRPr>
          </a:p>
          <a:p>
            <a:r>
              <a:rPr lang="en-US" sz="1400" b="1" dirty="0">
                <a:latin typeface="+mj-lt"/>
              </a:rPr>
              <a:t>sandy loam</a:t>
            </a:r>
          </a:p>
          <a:p>
            <a:r>
              <a:rPr lang="en-US" sz="1400" b="1" dirty="0">
                <a:latin typeface="+mj-lt"/>
              </a:rPr>
              <a:t>loam</a:t>
            </a:r>
          </a:p>
          <a:p>
            <a:r>
              <a:rPr lang="en-US" sz="1400" b="1" dirty="0">
                <a:latin typeface="+mj-lt"/>
              </a:rPr>
              <a:t>silt loam </a:t>
            </a:r>
          </a:p>
          <a:p>
            <a:r>
              <a:rPr lang="en-US" sz="1400" b="1" u="sng" dirty="0">
                <a:latin typeface="+mj-lt"/>
              </a:rPr>
              <a:t>silt</a:t>
            </a:r>
          </a:p>
          <a:p>
            <a:endParaRPr lang="en-US" sz="1400" b="1" dirty="0">
              <a:latin typeface="+mj-lt"/>
            </a:endParaRPr>
          </a:p>
          <a:p>
            <a:r>
              <a:rPr lang="en-US" sz="1400" b="1" dirty="0">
                <a:latin typeface="+mj-lt"/>
              </a:rPr>
              <a:t>sandy clay loam</a:t>
            </a:r>
          </a:p>
          <a:p>
            <a:r>
              <a:rPr lang="en-US" sz="1400" b="1" dirty="0">
                <a:latin typeface="+mj-lt"/>
              </a:rPr>
              <a:t>clay loam</a:t>
            </a:r>
          </a:p>
          <a:p>
            <a:r>
              <a:rPr lang="en-US" sz="1400" b="1" dirty="0" err="1">
                <a:latin typeface="+mj-lt"/>
              </a:rPr>
              <a:t>silty</a:t>
            </a:r>
            <a:r>
              <a:rPr lang="en-US" sz="1400" b="1" dirty="0">
                <a:latin typeface="+mj-lt"/>
              </a:rPr>
              <a:t> clay loam</a:t>
            </a:r>
          </a:p>
          <a:p>
            <a:endParaRPr lang="en-US" sz="1400" b="1" dirty="0">
              <a:latin typeface="+mj-lt"/>
            </a:endParaRPr>
          </a:p>
          <a:p>
            <a:r>
              <a:rPr lang="en-US" sz="1400" b="1" dirty="0">
                <a:latin typeface="+mj-lt"/>
              </a:rPr>
              <a:t>sandy clay </a:t>
            </a:r>
          </a:p>
          <a:p>
            <a:r>
              <a:rPr lang="en-US" sz="1400" b="1" dirty="0" err="1">
                <a:latin typeface="+mj-lt"/>
              </a:rPr>
              <a:t>silty</a:t>
            </a:r>
            <a:r>
              <a:rPr lang="en-US" sz="1400" b="1" dirty="0">
                <a:latin typeface="+mj-lt"/>
              </a:rPr>
              <a:t> clay</a:t>
            </a:r>
          </a:p>
          <a:p>
            <a:r>
              <a:rPr lang="en-US" sz="1400" b="1" u="sng" dirty="0">
                <a:latin typeface="+mj-lt"/>
              </a:rPr>
              <a:t>clay</a:t>
            </a:r>
          </a:p>
        </p:txBody>
      </p:sp>
    </p:spTree>
    <p:extLst>
      <p:ext uri="{BB962C8B-B14F-4D97-AF65-F5344CB8AC3E}">
        <p14:creationId xmlns:p14="http://schemas.microsoft.com/office/powerpoint/2010/main" val="108400772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28600" y="228600"/>
            <a:ext cx="5181600" cy="533400"/>
          </a:xfrm>
          <a:noFill/>
        </p:spPr>
        <p:txBody>
          <a:bodyPr>
            <a:normAutofit fontScale="90000"/>
          </a:bodyPr>
          <a:lstStyle/>
          <a:p>
            <a:r>
              <a:rPr lang="en-US" sz="3200">
                <a:solidFill>
                  <a:srgbClr val="006699"/>
                </a:solidFill>
                <a:latin typeface="Arial" charset="0"/>
              </a:rPr>
              <a:t>Estimating Soil Texture</a:t>
            </a:r>
            <a:endParaRPr lang="en-US" sz="3200">
              <a:latin typeface="Arial" charset="0"/>
            </a:endParaRPr>
          </a:p>
        </p:txBody>
      </p:sp>
      <p:pic>
        <p:nvPicPr>
          <p:cNvPr id="59395" name="Picture 3"/>
          <p:cNvPicPr>
            <a:picLocks noChangeAspect="1" noChangeArrowheads="1"/>
          </p:cNvPicPr>
          <p:nvPr/>
        </p:nvPicPr>
        <p:blipFill>
          <a:blip r:embed="rId3" cstate="print"/>
          <a:srcRect r="172" b="2243"/>
          <a:stretch>
            <a:fillRect/>
          </a:stretch>
        </p:blipFill>
        <p:spPr bwMode="auto">
          <a:xfrm>
            <a:off x="2057400" y="838200"/>
            <a:ext cx="4581525" cy="5743575"/>
          </a:xfrm>
          <a:prstGeom prst="rect">
            <a:avLst/>
          </a:prstGeom>
          <a:noFill/>
          <a:ln w="9525">
            <a:noFill/>
            <a:miter lim="800000"/>
            <a:headEnd/>
            <a:tailEnd/>
          </a:ln>
        </p:spPr>
      </p:pic>
    </p:spTree>
    <p:extLst>
      <p:ext uri="{BB962C8B-B14F-4D97-AF65-F5344CB8AC3E}">
        <p14:creationId xmlns:p14="http://schemas.microsoft.com/office/powerpoint/2010/main" val="3423891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981203" y="457200"/>
            <a:ext cx="2929467" cy="685800"/>
          </a:xfrm>
          <a:noFill/>
        </p:spPr>
        <p:txBody>
          <a:bodyPr>
            <a:normAutofit fontScale="90000"/>
          </a:bodyPr>
          <a:lstStyle/>
          <a:p>
            <a:br>
              <a:rPr lang="en-US" dirty="0"/>
            </a:br>
            <a:r>
              <a:rPr lang="en-US" sz="3600" b="1" dirty="0">
                <a:solidFill>
                  <a:srgbClr val="0070C0"/>
                </a:solidFill>
              </a:rPr>
              <a:t>1. What is Soil?</a:t>
            </a:r>
            <a:endParaRPr lang="en-US" b="1" dirty="0">
              <a:solidFill>
                <a:srgbClr val="0070C0"/>
              </a:solidFill>
            </a:endParaRPr>
          </a:p>
        </p:txBody>
      </p:sp>
      <p:graphicFrame>
        <p:nvGraphicFramePr>
          <p:cNvPr id="5122" name="Object 4"/>
          <p:cNvGraphicFramePr>
            <a:graphicFrameLocks noGrp="1" noChangeAspect="1"/>
          </p:cNvGraphicFramePr>
          <p:nvPr>
            <p:ph type="clipArt" sz="half" idx="1"/>
          </p:nvPr>
        </p:nvGraphicFramePr>
        <p:xfrm>
          <a:off x="341489" y="2971800"/>
          <a:ext cx="3584222" cy="1377950"/>
        </p:xfrm>
        <a:graphic>
          <a:graphicData uri="http://schemas.openxmlformats.org/presentationml/2006/ole">
            <mc:AlternateContent xmlns:mc="http://schemas.openxmlformats.org/markup-compatibility/2006">
              <mc:Choice xmlns:v="urn:schemas-microsoft-com:vml" Requires="v">
                <p:oleObj name="Clip" r:id="rId3" imgW="1626120" imgH="556200" progId="">
                  <p:embed/>
                </p:oleObj>
              </mc:Choice>
              <mc:Fallback>
                <p:oleObj name="Clip" r:id="rId3" imgW="1626120" imgH="5562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89" y="2971800"/>
                        <a:ext cx="3584222" cy="1377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4" name="Rectangle 3"/>
          <p:cNvSpPr>
            <a:spLocks noGrp="1" noChangeArrowheads="1"/>
          </p:cNvSpPr>
          <p:nvPr>
            <p:ph type="body" sz="half" idx="2"/>
          </p:nvPr>
        </p:nvSpPr>
        <p:spPr>
          <a:xfrm>
            <a:off x="4114800" y="1676400"/>
            <a:ext cx="4648200" cy="3581400"/>
          </a:xfrm>
          <a:noFill/>
        </p:spPr>
        <p:txBody>
          <a:bodyPr>
            <a:normAutofit fontScale="92500" lnSpcReduction="10000"/>
          </a:bodyPr>
          <a:lstStyle/>
          <a:p>
            <a:pPr>
              <a:lnSpc>
                <a:spcPct val="90000"/>
              </a:lnSpc>
              <a:buFont typeface="Arial" pitchFamily="34" charset="0"/>
              <a:buChar char="•"/>
            </a:pPr>
            <a:r>
              <a:rPr lang="en-US" b="1" dirty="0">
                <a:solidFill>
                  <a:srgbClr val="990033"/>
                </a:solidFill>
              </a:rPr>
              <a:t>mixture of mineral and organic materials</a:t>
            </a:r>
            <a:endParaRPr lang="en-US" b="1" dirty="0">
              <a:solidFill>
                <a:schemeClr val="accent1"/>
              </a:solidFill>
            </a:endParaRPr>
          </a:p>
          <a:p>
            <a:pPr>
              <a:lnSpc>
                <a:spcPct val="90000"/>
              </a:lnSpc>
              <a:buFont typeface="Arial" pitchFamily="34" charset="0"/>
              <a:buChar char="•"/>
            </a:pPr>
            <a:endParaRPr lang="en-US" b="1" dirty="0">
              <a:solidFill>
                <a:srgbClr val="FF9933"/>
              </a:solidFill>
            </a:endParaRPr>
          </a:p>
          <a:p>
            <a:pPr>
              <a:lnSpc>
                <a:spcPct val="90000"/>
              </a:lnSpc>
              <a:buFont typeface="Arial" pitchFamily="34" charset="0"/>
              <a:buChar char="•"/>
            </a:pPr>
            <a:r>
              <a:rPr lang="en-US" b="1" u="sng" dirty="0">
                <a:solidFill>
                  <a:srgbClr val="FF9933"/>
                </a:solidFill>
              </a:rPr>
              <a:t>forms</a:t>
            </a:r>
            <a:r>
              <a:rPr lang="en-US" b="1" dirty="0">
                <a:solidFill>
                  <a:srgbClr val="FF9933"/>
                </a:solidFill>
              </a:rPr>
              <a:t> on the surface of the earth</a:t>
            </a:r>
            <a:endParaRPr lang="en-US" b="1" dirty="0">
              <a:solidFill>
                <a:schemeClr val="accent1"/>
              </a:solidFill>
            </a:endParaRPr>
          </a:p>
          <a:p>
            <a:pPr>
              <a:lnSpc>
                <a:spcPct val="90000"/>
              </a:lnSpc>
              <a:buFont typeface="Arial" pitchFamily="34" charset="0"/>
              <a:buChar char="•"/>
            </a:pPr>
            <a:endParaRPr lang="en-US" b="1" dirty="0">
              <a:solidFill>
                <a:schemeClr val="tx2"/>
              </a:solidFill>
            </a:endParaRPr>
          </a:p>
          <a:p>
            <a:pPr>
              <a:lnSpc>
                <a:spcPct val="90000"/>
              </a:lnSpc>
              <a:buFont typeface="Arial" pitchFamily="34" charset="0"/>
              <a:buChar char="•"/>
            </a:pPr>
            <a:r>
              <a:rPr lang="en-US" b="1" u="sng" dirty="0">
                <a:solidFill>
                  <a:schemeClr val="tx2"/>
                </a:solidFill>
              </a:rPr>
              <a:t>changes</a:t>
            </a:r>
            <a:r>
              <a:rPr lang="en-US" b="1" dirty="0">
                <a:solidFill>
                  <a:schemeClr val="tx2"/>
                </a:solidFill>
              </a:rPr>
              <a:t> in response to climate and organisms</a:t>
            </a:r>
          </a:p>
        </p:txBody>
      </p:sp>
    </p:spTree>
    <p:extLst>
      <p:ext uri="{BB962C8B-B14F-4D97-AF65-F5344CB8AC3E}">
        <p14:creationId xmlns:p14="http://schemas.microsoft.com/office/powerpoint/2010/main" val="376664704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normAutofit fontScale="90000"/>
          </a:bodyPr>
          <a:lstStyle/>
          <a:p>
            <a:pPr eaLnBrk="1" hangingPunct="1">
              <a:defRPr/>
            </a:pPr>
            <a:r>
              <a:rPr lang="en-US" sz="4000"/>
              <a:t>Soil Properties </a:t>
            </a:r>
            <a:br>
              <a:rPr lang="en-US" sz="4000"/>
            </a:br>
            <a:r>
              <a:rPr lang="en-US" sz="4000"/>
              <a:t>Texture Influences</a:t>
            </a:r>
          </a:p>
        </p:txBody>
      </p:sp>
      <p:sp>
        <p:nvSpPr>
          <p:cNvPr id="292867" name="Rectangle 3"/>
          <p:cNvSpPr>
            <a:spLocks noGrp="1" noChangeArrowheads="1"/>
          </p:cNvSpPr>
          <p:nvPr>
            <p:ph type="body" idx="1"/>
          </p:nvPr>
        </p:nvSpPr>
        <p:spPr/>
        <p:txBody>
          <a:bodyPr/>
          <a:lstStyle/>
          <a:p>
            <a:pPr eaLnBrk="1" hangingPunct="1">
              <a:defRPr/>
            </a:pPr>
            <a:r>
              <a:rPr lang="en-US" sz="2800"/>
              <a:t>Erodibility  (silty high, sandy low)</a:t>
            </a:r>
          </a:p>
          <a:p>
            <a:pPr eaLnBrk="1" hangingPunct="1">
              <a:defRPr/>
            </a:pPr>
            <a:r>
              <a:rPr lang="en-US" sz="2800"/>
              <a:t>Strength    (silty low, sandy high)</a:t>
            </a:r>
          </a:p>
          <a:p>
            <a:pPr eaLnBrk="1" hangingPunct="1">
              <a:defRPr/>
            </a:pPr>
            <a:r>
              <a:rPr lang="en-US" sz="2800"/>
              <a:t>Permeability  (sandy high, clayey low)</a:t>
            </a:r>
          </a:p>
          <a:p>
            <a:pPr eaLnBrk="1" hangingPunct="1">
              <a:defRPr/>
            </a:pPr>
            <a:r>
              <a:rPr lang="en-US" sz="2800"/>
              <a:t>Bulk Density  (sandy high, clayey low)</a:t>
            </a:r>
          </a:p>
          <a:p>
            <a:pPr eaLnBrk="1" hangingPunct="1">
              <a:defRPr/>
            </a:pPr>
            <a:r>
              <a:rPr lang="en-US" sz="2800"/>
              <a:t>Porosity  (sandy low, clayey high)</a:t>
            </a:r>
          </a:p>
          <a:p>
            <a:pPr eaLnBrk="1" hangingPunct="1">
              <a:defRPr/>
            </a:pPr>
            <a:r>
              <a:rPr lang="en-US" sz="2800"/>
              <a:t>Available Water Capacity (sandy low, silty high)</a:t>
            </a:r>
          </a:p>
          <a:p>
            <a:pPr eaLnBrk="1" hangingPunct="1">
              <a:defRPr/>
            </a:pPr>
            <a:r>
              <a:rPr lang="en-US" sz="2800"/>
              <a:t>Infiltration (sandy high, clayey low)</a:t>
            </a:r>
          </a:p>
        </p:txBody>
      </p:sp>
    </p:spTree>
    <p:extLst>
      <p:ext uri="{BB962C8B-B14F-4D97-AF65-F5344CB8AC3E}">
        <p14:creationId xmlns:p14="http://schemas.microsoft.com/office/powerpoint/2010/main" val="88031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06400" y="609600"/>
            <a:ext cx="2743200" cy="762000"/>
          </a:xfrm>
          <a:noFill/>
        </p:spPr>
        <p:txBody>
          <a:bodyPr/>
          <a:lstStyle/>
          <a:p>
            <a:r>
              <a:rPr lang="en-US" sz="3600" b="1" dirty="0">
                <a:solidFill>
                  <a:srgbClr val="006699"/>
                </a:solidFill>
              </a:rPr>
              <a:t>Soil Structure</a:t>
            </a:r>
            <a:endParaRPr lang="en-US" sz="3600" b="1" dirty="0"/>
          </a:p>
        </p:txBody>
      </p:sp>
      <p:sp>
        <p:nvSpPr>
          <p:cNvPr id="9220" name="Rectangle 3"/>
          <p:cNvSpPr>
            <a:spLocks noGrp="1" noChangeArrowheads="1"/>
          </p:cNvSpPr>
          <p:nvPr>
            <p:ph type="body" sz="half" idx="1"/>
          </p:nvPr>
        </p:nvSpPr>
        <p:spPr>
          <a:xfrm>
            <a:off x="457200" y="1676400"/>
            <a:ext cx="4191000" cy="3657600"/>
          </a:xfrm>
          <a:noFill/>
        </p:spPr>
        <p:txBody>
          <a:bodyPr/>
          <a:lstStyle/>
          <a:p>
            <a:pPr>
              <a:buFont typeface="Wingdings" pitchFamily="2" charset="2"/>
              <a:buChar char="§"/>
            </a:pPr>
            <a:r>
              <a:rPr lang="en-US" sz="2400" b="1" dirty="0">
                <a:solidFill>
                  <a:schemeClr val="bg2">
                    <a:lumMod val="50000"/>
                  </a:schemeClr>
                </a:solidFill>
              </a:rPr>
              <a:t>Aggregation of particles into secondary units</a:t>
            </a:r>
          </a:p>
          <a:p>
            <a:pPr>
              <a:buFont typeface="Wingdings" pitchFamily="2" charset="2"/>
              <a:buChar char="§"/>
            </a:pPr>
            <a:endParaRPr lang="en-US" sz="2400" b="1" dirty="0">
              <a:solidFill>
                <a:srgbClr val="008000"/>
              </a:solidFill>
            </a:endParaRPr>
          </a:p>
          <a:p>
            <a:pPr>
              <a:buFont typeface="Wingdings" pitchFamily="2" charset="2"/>
              <a:buChar char="§"/>
            </a:pPr>
            <a:r>
              <a:rPr lang="en-US" sz="2400" b="1" dirty="0">
                <a:solidFill>
                  <a:srgbClr val="008000"/>
                </a:solidFill>
              </a:rPr>
              <a:t>Influences porosity, </a:t>
            </a:r>
            <a:r>
              <a:rPr lang="en-US" sz="2400" b="1" dirty="0" err="1">
                <a:solidFill>
                  <a:srgbClr val="008000"/>
                </a:solidFill>
              </a:rPr>
              <a:t>erodibility</a:t>
            </a:r>
            <a:endParaRPr lang="en-US" sz="2400" b="1" dirty="0">
              <a:solidFill>
                <a:srgbClr val="008000"/>
              </a:solidFill>
            </a:endParaRPr>
          </a:p>
          <a:p>
            <a:pPr>
              <a:buFont typeface="Wingdings" pitchFamily="2" charset="2"/>
              <a:buChar char="§"/>
            </a:pPr>
            <a:endParaRPr lang="en-US" sz="2000" b="1" dirty="0">
              <a:solidFill>
                <a:srgbClr val="008000"/>
              </a:solidFill>
            </a:endParaRPr>
          </a:p>
          <a:p>
            <a:pPr>
              <a:buSzTx/>
              <a:buFont typeface="Wingdings" pitchFamily="2" charset="2"/>
              <a:buChar char="§"/>
            </a:pPr>
            <a:r>
              <a:rPr lang="en-US" sz="2400" b="1" dirty="0">
                <a:solidFill>
                  <a:schemeClr val="tx2"/>
                </a:solidFill>
              </a:rPr>
              <a:t>Can be affected by use &amp; management</a:t>
            </a:r>
            <a:r>
              <a:rPr lang="en-US" sz="2400" b="1" dirty="0">
                <a:solidFill>
                  <a:srgbClr val="FF9933"/>
                </a:solidFill>
              </a:rPr>
              <a:t> </a:t>
            </a:r>
          </a:p>
          <a:p>
            <a:pPr algn="ctr">
              <a:buFont typeface="Monotype Sorts" pitchFamily="2" charset="2"/>
              <a:buNone/>
            </a:pPr>
            <a:r>
              <a:rPr lang="en-US" sz="2000" b="1" dirty="0">
                <a:solidFill>
                  <a:srgbClr val="000066"/>
                </a:solidFill>
              </a:rPr>
              <a:t>    (can be an indicator of soil quality)</a:t>
            </a:r>
          </a:p>
          <a:p>
            <a:endParaRPr lang="en-US" sz="2400" b="1" dirty="0">
              <a:solidFill>
                <a:srgbClr val="336699"/>
              </a:solidFill>
            </a:endParaRPr>
          </a:p>
        </p:txBody>
      </p:sp>
      <p:graphicFrame>
        <p:nvGraphicFramePr>
          <p:cNvPr id="9218" name="Object 4"/>
          <p:cNvGraphicFramePr>
            <a:graphicFrameLocks noGrp="1" noChangeAspect="1"/>
          </p:cNvGraphicFramePr>
          <p:nvPr>
            <p:ph type="clipArt" sz="half" idx="2"/>
          </p:nvPr>
        </p:nvGraphicFramePr>
        <p:xfrm>
          <a:off x="4876813" y="2216150"/>
          <a:ext cx="3960989" cy="2959100"/>
        </p:xfrm>
        <a:graphic>
          <a:graphicData uri="http://schemas.openxmlformats.org/presentationml/2006/ole">
            <mc:AlternateContent xmlns:mc="http://schemas.openxmlformats.org/markup-compatibility/2006">
              <mc:Choice xmlns:v="urn:schemas-microsoft-com:vml" Requires="v">
                <p:oleObj name="Slide" r:id="rId3" imgW="5123078" imgH="3402482" progId="PowerPoint.Slide.8">
                  <p:embed/>
                </p:oleObj>
              </mc:Choice>
              <mc:Fallback>
                <p:oleObj name="Slide" r:id="rId3" imgW="5123078" imgH="3402482" progId="PowerPoint.Slid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13" y="2216150"/>
                        <a:ext cx="3960989" cy="2959100"/>
                      </a:xfrm>
                      <a:prstGeom prst="rect">
                        <a:avLst/>
                      </a:prstGeom>
                      <a:noFill/>
                      <a:ln w="12700">
                        <a:solidFill>
                          <a:srgbClr val="8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6669101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1591736" y="685800"/>
            <a:ext cx="4191000" cy="762000"/>
          </a:xfrm>
        </p:spPr>
        <p:txBody>
          <a:bodyPr>
            <a:normAutofit fontScale="90000"/>
          </a:bodyPr>
          <a:lstStyle/>
          <a:p>
            <a:r>
              <a:rPr lang="en-US" sz="3600" b="1" dirty="0">
                <a:solidFill>
                  <a:srgbClr val="006699"/>
                </a:solidFill>
              </a:rPr>
              <a:t>Types of Soil Structure</a:t>
            </a:r>
          </a:p>
        </p:txBody>
      </p:sp>
      <p:graphicFrame>
        <p:nvGraphicFramePr>
          <p:cNvPr id="10243" name="Object 4"/>
          <p:cNvGraphicFramePr>
            <a:graphicFrameLocks noGrp="1" noChangeAspect="1"/>
          </p:cNvGraphicFramePr>
          <p:nvPr>
            <p:ph type="clipArt" sz="half" idx="1"/>
          </p:nvPr>
        </p:nvGraphicFramePr>
        <p:xfrm>
          <a:off x="1265771" y="1752625"/>
          <a:ext cx="1354667" cy="1135063"/>
        </p:xfrm>
        <a:graphic>
          <a:graphicData uri="http://schemas.openxmlformats.org/presentationml/2006/ole">
            <mc:AlternateContent xmlns:mc="http://schemas.openxmlformats.org/markup-compatibility/2006">
              <mc:Choice xmlns:v="urn:schemas-microsoft-com:vml" Requires="v">
                <p:oleObj name="Picture" r:id="rId3" imgW="934207" imgH="695925" progId="Word.Picture.8">
                  <p:embed/>
                </p:oleObj>
              </mc:Choice>
              <mc:Fallback>
                <p:oleObj name="Picture" r:id="rId3" imgW="934207" imgH="695925"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771" y="1752625"/>
                        <a:ext cx="1354667"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2" name="Object 3"/>
          <p:cNvGraphicFramePr>
            <a:graphicFrameLocks noGrp="1" noChangeAspect="1"/>
          </p:cNvGraphicFramePr>
          <p:nvPr>
            <p:ph type="body" sz="half" idx="2"/>
          </p:nvPr>
        </p:nvGraphicFramePr>
        <p:xfrm>
          <a:off x="1662301" y="4876800"/>
          <a:ext cx="1110545" cy="935038"/>
        </p:xfrm>
        <a:graphic>
          <a:graphicData uri="http://schemas.openxmlformats.org/presentationml/2006/ole">
            <mc:AlternateContent xmlns:mc="http://schemas.openxmlformats.org/markup-compatibility/2006">
              <mc:Choice xmlns:v="urn:schemas-microsoft-com:vml" Requires="v">
                <p:oleObj name="Document" r:id="rId5" imgW="995319" imgH="743937" progId="Word.Document.8">
                  <p:embed/>
                </p:oleObj>
              </mc:Choice>
              <mc:Fallback>
                <p:oleObj name="Document" r:id="rId5" imgW="995319" imgH="743937"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2301" y="4876800"/>
                        <a:ext cx="1110545"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5"/>
          <p:cNvGraphicFramePr>
            <a:graphicFrameLocks noChangeAspect="1"/>
          </p:cNvGraphicFramePr>
          <p:nvPr/>
        </p:nvGraphicFramePr>
        <p:xfrm>
          <a:off x="1320800" y="3276606"/>
          <a:ext cx="1531938" cy="1033463"/>
        </p:xfrm>
        <a:graphic>
          <a:graphicData uri="http://schemas.openxmlformats.org/presentationml/2006/ole">
            <mc:AlternateContent xmlns:mc="http://schemas.openxmlformats.org/markup-compatibility/2006">
              <mc:Choice xmlns:v="urn:schemas-microsoft-com:vml" Requires="v">
                <p:oleObj name="Document" r:id="rId7" imgW="999000" imgH="678600" progId="Word.Document.8">
                  <p:embed/>
                </p:oleObj>
              </mc:Choice>
              <mc:Fallback>
                <p:oleObj name="Document" r:id="rId7" imgW="999000" imgH="678600"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0800" y="3276606"/>
                        <a:ext cx="1531938" cy="10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6" name="Text Box 6"/>
          <p:cNvSpPr txBox="1">
            <a:spLocks noChangeArrowheads="1"/>
          </p:cNvSpPr>
          <p:nvPr/>
        </p:nvSpPr>
        <p:spPr bwMode="auto">
          <a:xfrm>
            <a:off x="3488267" y="1905025"/>
            <a:ext cx="3793067" cy="1323439"/>
          </a:xfrm>
          <a:prstGeom prst="rect">
            <a:avLst/>
          </a:prstGeom>
          <a:noFill/>
          <a:ln w="9525">
            <a:noFill/>
            <a:miter lim="800000"/>
            <a:headEnd/>
            <a:tailEnd/>
          </a:ln>
        </p:spPr>
        <p:txBody>
          <a:bodyPr wrap="square">
            <a:spAutoFit/>
          </a:bodyPr>
          <a:lstStyle/>
          <a:p>
            <a:pPr algn="l" eaLnBrk="1" hangingPunct="1"/>
            <a:r>
              <a:rPr kumimoji="0" lang="en-US" sz="3200" b="1" dirty="0">
                <a:solidFill>
                  <a:srgbClr val="000066"/>
                </a:solidFill>
                <a:latin typeface="+mn-lt"/>
              </a:rPr>
              <a:t>Granular</a:t>
            </a:r>
            <a:r>
              <a:rPr kumimoji="0" lang="en-US" sz="2400" b="1" dirty="0">
                <a:solidFill>
                  <a:srgbClr val="000066"/>
                </a:solidFill>
                <a:latin typeface="+mj-lt"/>
              </a:rPr>
              <a:t> </a:t>
            </a:r>
            <a:r>
              <a:rPr kumimoji="0" lang="en-US" sz="2400" b="1" dirty="0">
                <a:solidFill>
                  <a:schemeClr val="tx2"/>
                </a:solidFill>
                <a:latin typeface="+mj-lt"/>
              </a:rPr>
              <a:t>- roughly spherical</a:t>
            </a:r>
          </a:p>
          <a:p>
            <a:pPr algn="l" eaLnBrk="1" hangingPunct="1"/>
            <a:r>
              <a:rPr kumimoji="0" lang="en-US" sz="2400" b="1" dirty="0">
                <a:solidFill>
                  <a:schemeClr val="accent6">
                    <a:lumMod val="50000"/>
                  </a:schemeClr>
                </a:solidFill>
                <a:latin typeface="+mj-lt"/>
              </a:rPr>
              <a:t>A horizons (topsoil)</a:t>
            </a:r>
          </a:p>
        </p:txBody>
      </p:sp>
      <p:sp>
        <p:nvSpPr>
          <p:cNvPr id="10247" name="Text Box 7"/>
          <p:cNvSpPr txBox="1">
            <a:spLocks noChangeArrowheads="1"/>
          </p:cNvSpPr>
          <p:nvPr/>
        </p:nvSpPr>
        <p:spPr bwMode="auto">
          <a:xfrm>
            <a:off x="3623733" y="3352808"/>
            <a:ext cx="3386667" cy="954107"/>
          </a:xfrm>
          <a:prstGeom prst="rect">
            <a:avLst/>
          </a:prstGeom>
          <a:noFill/>
          <a:ln w="9525">
            <a:noFill/>
            <a:miter lim="800000"/>
            <a:headEnd/>
            <a:tailEnd/>
          </a:ln>
        </p:spPr>
        <p:txBody>
          <a:bodyPr wrap="square">
            <a:spAutoFit/>
          </a:bodyPr>
          <a:lstStyle/>
          <a:p>
            <a:pPr algn="l" eaLnBrk="1" hangingPunct="1"/>
            <a:r>
              <a:rPr kumimoji="0" lang="en-US" sz="3200" b="1" dirty="0">
                <a:solidFill>
                  <a:srgbClr val="808080"/>
                </a:solidFill>
                <a:latin typeface="+mn-lt"/>
              </a:rPr>
              <a:t>Platy</a:t>
            </a:r>
            <a:r>
              <a:rPr kumimoji="0" lang="en-US" sz="3200" dirty="0">
                <a:solidFill>
                  <a:srgbClr val="808080"/>
                </a:solidFill>
                <a:latin typeface="+mn-lt"/>
              </a:rPr>
              <a:t> </a:t>
            </a:r>
            <a:r>
              <a:rPr kumimoji="0" lang="en-US" sz="2400" dirty="0">
                <a:solidFill>
                  <a:srgbClr val="808080"/>
                </a:solidFill>
                <a:latin typeface="+mj-lt"/>
              </a:rPr>
              <a:t>- </a:t>
            </a:r>
            <a:r>
              <a:rPr kumimoji="0" lang="en-US" sz="2400" b="1" dirty="0">
                <a:solidFill>
                  <a:srgbClr val="808080"/>
                </a:solidFill>
                <a:latin typeface="+mj-lt"/>
              </a:rPr>
              <a:t>flat &amp; horizontal</a:t>
            </a:r>
          </a:p>
          <a:p>
            <a:pPr algn="l" eaLnBrk="1" hangingPunct="1"/>
            <a:r>
              <a:rPr kumimoji="0" lang="en-US" sz="2400" b="1" dirty="0">
                <a:solidFill>
                  <a:schemeClr val="accent3">
                    <a:lumMod val="50000"/>
                  </a:schemeClr>
                </a:solidFill>
                <a:latin typeface="+mj-lt"/>
              </a:rPr>
              <a:t>compacted soil</a:t>
            </a:r>
          </a:p>
        </p:txBody>
      </p:sp>
      <p:sp>
        <p:nvSpPr>
          <p:cNvPr id="10248" name="Text Box 8"/>
          <p:cNvSpPr txBox="1">
            <a:spLocks noChangeArrowheads="1"/>
          </p:cNvSpPr>
          <p:nvPr/>
        </p:nvSpPr>
        <p:spPr bwMode="auto">
          <a:xfrm>
            <a:off x="3488270" y="4800625"/>
            <a:ext cx="3587521" cy="954107"/>
          </a:xfrm>
          <a:prstGeom prst="rect">
            <a:avLst/>
          </a:prstGeom>
          <a:noFill/>
          <a:ln w="9525">
            <a:noFill/>
            <a:miter lim="800000"/>
            <a:headEnd/>
            <a:tailEnd/>
          </a:ln>
        </p:spPr>
        <p:txBody>
          <a:bodyPr wrap="none">
            <a:spAutoFit/>
          </a:bodyPr>
          <a:lstStyle/>
          <a:p>
            <a:pPr eaLnBrk="1" hangingPunct="1"/>
            <a:r>
              <a:rPr kumimoji="0" lang="en-US" sz="3200" b="1" dirty="0">
                <a:solidFill>
                  <a:schemeClr val="accent2">
                    <a:lumMod val="50000"/>
                  </a:schemeClr>
                </a:solidFill>
                <a:latin typeface="+mn-lt"/>
              </a:rPr>
              <a:t>Blocky</a:t>
            </a:r>
            <a:r>
              <a:rPr kumimoji="0" lang="en-US" sz="2400" b="1" dirty="0">
                <a:solidFill>
                  <a:schemeClr val="accent2">
                    <a:lumMod val="50000"/>
                  </a:schemeClr>
                </a:solidFill>
                <a:latin typeface="+mj-lt"/>
              </a:rPr>
              <a:t>- </a:t>
            </a:r>
            <a:r>
              <a:rPr kumimoji="0" lang="en-US" sz="2400" b="1" dirty="0" err="1">
                <a:solidFill>
                  <a:schemeClr val="accent2">
                    <a:lumMod val="50000"/>
                  </a:schemeClr>
                </a:solidFill>
                <a:latin typeface="+mj-lt"/>
              </a:rPr>
              <a:t>subangular</a:t>
            </a:r>
            <a:endParaRPr kumimoji="0" lang="en-US" sz="2400" b="1" dirty="0">
              <a:solidFill>
                <a:schemeClr val="accent2">
                  <a:lumMod val="50000"/>
                </a:schemeClr>
              </a:solidFill>
              <a:latin typeface="+mj-lt"/>
            </a:endParaRPr>
          </a:p>
          <a:p>
            <a:pPr eaLnBrk="1" hangingPunct="1"/>
            <a:r>
              <a:rPr kumimoji="0" lang="en-US" dirty="0">
                <a:solidFill>
                  <a:srgbClr val="FF9933"/>
                </a:solidFill>
                <a:latin typeface="Arial" charset="0"/>
              </a:rPr>
              <a:t>	</a:t>
            </a:r>
            <a:r>
              <a:rPr kumimoji="0" lang="en-US" sz="2400" b="1" dirty="0">
                <a:solidFill>
                  <a:srgbClr val="FF9933"/>
                </a:solidFill>
                <a:latin typeface="+mj-lt"/>
              </a:rPr>
              <a:t>B horizons (subsoil)</a:t>
            </a:r>
            <a:endParaRPr kumimoji="0" lang="en-US" sz="2400" b="1" dirty="0">
              <a:solidFill>
                <a:schemeClr val="tx1"/>
              </a:solidFill>
              <a:latin typeface="+mj-lt"/>
            </a:endParaRPr>
          </a:p>
        </p:txBody>
      </p:sp>
    </p:spTree>
    <p:extLst>
      <p:ext uri="{BB962C8B-B14F-4D97-AF65-F5344CB8AC3E}">
        <p14:creationId xmlns:p14="http://schemas.microsoft.com/office/powerpoint/2010/main" val="157235080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763" y="654050"/>
            <a:ext cx="7610475" cy="555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092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571953" cy="59435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90800" y="7034"/>
            <a:ext cx="4419600" cy="769441"/>
          </a:xfrm>
          <a:prstGeom prst="rect">
            <a:avLst/>
          </a:prstGeom>
        </p:spPr>
        <p:txBody>
          <a:bodyPr wrap="square">
            <a:spAutoFit/>
          </a:bodyPr>
          <a:lstStyle/>
          <a:p>
            <a:r>
              <a:rPr lang="en-US" sz="4400" b="1" dirty="0"/>
              <a:t>The pH	Scale</a:t>
            </a:r>
          </a:p>
        </p:txBody>
      </p:sp>
    </p:spTree>
    <p:extLst>
      <p:ext uri="{BB962C8B-B14F-4D97-AF65-F5344CB8AC3E}">
        <p14:creationId xmlns:p14="http://schemas.microsoft.com/office/powerpoint/2010/main" val="3222480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1026"/>
          <p:cNvSpPr>
            <a:spLocks noGrp="1" noChangeArrowheads="1"/>
          </p:cNvSpPr>
          <p:nvPr>
            <p:ph type="title"/>
          </p:nvPr>
        </p:nvSpPr>
        <p:spPr>
          <a:xfrm>
            <a:off x="406402" y="533400"/>
            <a:ext cx="3285067" cy="838200"/>
          </a:xfrm>
        </p:spPr>
        <p:txBody>
          <a:bodyPr>
            <a:normAutofit fontScale="90000"/>
          </a:bodyPr>
          <a:lstStyle/>
          <a:p>
            <a:r>
              <a:rPr lang="en-US" b="1" dirty="0">
                <a:solidFill>
                  <a:schemeClr val="accent2"/>
                </a:solidFill>
                <a:latin typeface="+mn-lt"/>
              </a:rPr>
              <a:t>5. Soil Surveys </a:t>
            </a:r>
          </a:p>
        </p:txBody>
      </p:sp>
      <p:sp>
        <p:nvSpPr>
          <p:cNvPr id="572419" name="Rectangle 1027"/>
          <p:cNvSpPr>
            <a:spLocks noGrp="1" noChangeArrowheads="1"/>
          </p:cNvSpPr>
          <p:nvPr>
            <p:ph type="body" sz="half" idx="1"/>
          </p:nvPr>
        </p:nvSpPr>
        <p:spPr>
          <a:xfrm>
            <a:off x="440267" y="1981200"/>
            <a:ext cx="4055533" cy="3962400"/>
          </a:xfrm>
        </p:spPr>
        <p:txBody>
          <a:bodyPr>
            <a:normAutofit lnSpcReduction="10000"/>
          </a:bodyPr>
          <a:lstStyle/>
          <a:p>
            <a:pPr>
              <a:buFont typeface="Wingdings" pitchFamily="2" charset="2"/>
              <a:buChar char="ü"/>
            </a:pPr>
            <a:r>
              <a:rPr lang="en-US" sz="3600" b="1" dirty="0">
                <a:solidFill>
                  <a:schemeClr val="accent1"/>
                </a:solidFill>
              </a:rPr>
              <a:t>Soil map</a:t>
            </a:r>
          </a:p>
          <a:p>
            <a:pPr>
              <a:buFont typeface="Wingdings" pitchFamily="2" charset="2"/>
              <a:buChar char="ü"/>
            </a:pPr>
            <a:r>
              <a:rPr lang="en-US" sz="3600" b="1" dirty="0">
                <a:solidFill>
                  <a:schemeClr val="accent1"/>
                </a:solidFill>
              </a:rPr>
              <a:t>Soil descriptions</a:t>
            </a:r>
          </a:p>
          <a:p>
            <a:pPr>
              <a:buFont typeface="Wingdings" pitchFamily="2" charset="2"/>
              <a:buChar char="ü"/>
            </a:pPr>
            <a:r>
              <a:rPr lang="en-US" sz="3600" b="1" dirty="0">
                <a:solidFill>
                  <a:schemeClr val="accent1"/>
                </a:solidFill>
              </a:rPr>
              <a:t>Soil ratings &amp; interpretations</a:t>
            </a:r>
          </a:p>
          <a:p>
            <a:pPr>
              <a:buFont typeface="Wingdings" pitchFamily="2" charset="2"/>
              <a:buChar char="ü"/>
            </a:pPr>
            <a:endParaRPr lang="en-US" sz="3600" dirty="0">
              <a:solidFill>
                <a:schemeClr val="accent1"/>
              </a:solidFill>
              <a:latin typeface="Comic Sans MS" pitchFamily="66" charset="0"/>
            </a:endParaRPr>
          </a:p>
          <a:p>
            <a:pPr>
              <a:buFont typeface="Arial" pitchFamily="34" charset="0"/>
              <a:buChar char="•"/>
            </a:pPr>
            <a:r>
              <a:rPr lang="en-US" sz="2400" dirty="0">
                <a:solidFill>
                  <a:schemeClr val="accent2"/>
                </a:solidFill>
              </a:rPr>
              <a:t>Many soil surveys are now available online at Web Soil Survey</a:t>
            </a:r>
          </a:p>
        </p:txBody>
      </p:sp>
    </p:spTree>
    <p:extLst>
      <p:ext uri="{BB962C8B-B14F-4D97-AF65-F5344CB8AC3E}">
        <p14:creationId xmlns:p14="http://schemas.microsoft.com/office/powerpoint/2010/main" val="245617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76238"/>
            <a:ext cx="9907588" cy="761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9916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l="11967" t="15958" r="9840" b="5852"/>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113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2065867" y="152400"/>
            <a:ext cx="3996267" cy="762000"/>
          </a:xfrm>
          <a:noFill/>
        </p:spPr>
        <p:txBody>
          <a:bodyPr/>
          <a:lstStyle/>
          <a:p>
            <a:r>
              <a:rPr lang="en-US" sz="3600" b="1" dirty="0">
                <a:solidFill>
                  <a:srgbClr val="339966"/>
                </a:solidFill>
                <a:latin typeface="Arial" charset="0"/>
              </a:rPr>
              <a:t>Soil Components</a:t>
            </a:r>
          </a:p>
        </p:txBody>
      </p:sp>
      <p:sp>
        <p:nvSpPr>
          <p:cNvPr id="6148" name="Rectangle 3"/>
          <p:cNvSpPr>
            <a:spLocks noGrp="1" noChangeArrowheads="1"/>
          </p:cNvSpPr>
          <p:nvPr>
            <p:ph idx="1"/>
          </p:nvPr>
        </p:nvSpPr>
        <p:spPr>
          <a:xfrm>
            <a:off x="304800" y="1066800"/>
            <a:ext cx="8153400" cy="5105400"/>
          </a:xfrm>
          <a:noFill/>
        </p:spPr>
        <p:txBody>
          <a:bodyPr>
            <a:normAutofit lnSpcReduction="10000"/>
          </a:bodyPr>
          <a:lstStyle/>
          <a:p>
            <a:pPr>
              <a:buClr>
                <a:srgbClr val="FF9933"/>
              </a:buClr>
              <a:buFont typeface="Monotype Sorts" pitchFamily="2" charset="2"/>
              <a:buNone/>
            </a:pPr>
            <a:r>
              <a:rPr lang="en-US" b="1" u="sng" dirty="0">
                <a:solidFill>
                  <a:srgbClr val="990033"/>
                </a:solidFill>
              </a:rPr>
              <a:t>Solid space</a:t>
            </a:r>
          </a:p>
          <a:p>
            <a:pPr>
              <a:buFont typeface="Courier New" pitchFamily="49" charset="0"/>
              <a:buChar char="o"/>
            </a:pPr>
            <a:r>
              <a:rPr lang="en-US" b="1" dirty="0">
                <a:solidFill>
                  <a:srgbClr val="FF9933"/>
                </a:solidFill>
              </a:rPr>
              <a:t>mineral material </a:t>
            </a:r>
            <a:r>
              <a:rPr lang="en-US" sz="2000" b="1" dirty="0">
                <a:solidFill>
                  <a:srgbClr val="FF9933"/>
                </a:solidFill>
              </a:rPr>
              <a:t>(from rocks)</a:t>
            </a:r>
          </a:p>
          <a:p>
            <a:pPr lvl="1">
              <a:buFont typeface="Wingdings" pitchFamily="2" charset="2"/>
              <a:buChar char="§"/>
            </a:pPr>
            <a:r>
              <a:rPr lang="en-US" b="1" dirty="0">
                <a:solidFill>
                  <a:srgbClr val="993300"/>
                </a:solidFill>
              </a:rPr>
              <a:t>sand, silt &amp; clay sized particles</a:t>
            </a:r>
            <a:endParaRPr lang="en-US" b="1" dirty="0">
              <a:solidFill>
                <a:srgbClr val="993300"/>
              </a:solidFill>
              <a:latin typeface="Comic Sans MS" pitchFamily="66" charset="0"/>
            </a:endParaRPr>
          </a:p>
          <a:p>
            <a:pPr>
              <a:buFont typeface="Courier New" pitchFamily="49" charset="0"/>
              <a:buChar char="o"/>
            </a:pPr>
            <a:r>
              <a:rPr lang="en-US" b="1" dirty="0">
                <a:solidFill>
                  <a:srgbClr val="006600"/>
                </a:solidFill>
              </a:rPr>
              <a:t>organic material </a:t>
            </a:r>
            <a:r>
              <a:rPr lang="en-US" sz="2000" b="1" dirty="0">
                <a:solidFill>
                  <a:srgbClr val="006600"/>
                </a:solidFill>
              </a:rPr>
              <a:t>(from plants &amp; animals)</a:t>
            </a:r>
          </a:p>
          <a:p>
            <a:pPr lvl="1">
              <a:buFont typeface="Wingdings" pitchFamily="2" charset="2"/>
              <a:buChar char="§"/>
            </a:pPr>
            <a:r>
              <a:rPr lang="en-US" b="1" dirty="0">
                <a:solidFill>
                  <a:srgbClr val="006600"/>
                </a:solidFill>
              </a:rPr>
              <a:t>various stages of decomposition</a:t>
            </a:r>
          </a:p>
          <a:p>
            <a:pPr>
              <a:buClr>
                <a:srgbClr val="FFFF66"/>
              </a:buClr>
              <a:buFont typeface="Monotype Sorts" pitchFamily="2" charset="2"/>
              <a:buNone/>
            </a:pPr>
            <a:endParaRPr lang="en-US" b="1" dirty="0">
              <a:solidFill>
                <a:srgbClr val="3399FF"/>
              </a:solidFill>
            </a:endParaRPr>
          </a:p>
          <a:p>
            <a:pPr>
              <a:buClr>
                <a:srgbClr val="FFFF66"/>
              </a:buClr>
              <a:buFont typeface="Monotype Sorts" pitchFamily="2" charset="2"/>
              <a:buNone/>
            </a:pPr>
            <a:r>
              <a:rPr lang="en-US" b="1" u="sng" dirty="0">
                <a:solidFill>
                  <a:srgbClr val="800080"/>
                </a:solidFill>
              </a:rPr>
              <a:t>Pore space</a:t>
            </a:r>
          </a:p>
          <a:p>
            <a:pPr>
              <a:buFont typeface="Arial" pitchFamily="34" charset="0"/>
              <a:buChar char="•"/>
            </a:pPr>
            <a:r>
              <a:rPr lang="en-US" b="1" dirty="0">
                <a:solidFill>
                  <a:srgbClr val="996633"/>
                </a:solidFill>
              </a:rPr>
              <a:t>air</a:t>
            </a:r>
          </a:p>
          <a:p>
            <a:pPr>
              <a:buFont typeface="Arial" pitchFamily="34" charset="0"/>
              <a:buChar char="•"/>
            </a:pPr>
            <a:r>
              <a:rPr lang="en-US" b="1" dirty="0">
                <a:solidFill>
                  <a:srgbClr val="3399FF"/>
                </a:solidFill>
              </a:rPr>
              <a:t>water</a:t>
            </a:r>
          </a:p>
          <a:p>
            <a:endParaRPr lang="en-US" dirty="0"/>
          </a:p>
        </p:txBody>
      </p:sp>
      <p:graphicFrame>
        <p:nvGraphicFramePr>
          <p:cNvPr id="6146" name="Object 4"/>
          <p:cNvGraphicFramePr>
            <a:graphicFrameLocks noChangeAspect="1"/>
          </p:cNvGraphicFramePr>
          <p:nvPr/>
        </p:nvGraphicFramePr>
        <p:xfrm>
          <a:off x="5317069" y="1828800"/>
          <a:ext cx="3711575" cy="3516313"/>
        </p:xfrm>
        <a:graphic>
          <a:graphicData uri="http://schemas.openxmlformats.org/presentationml/2006/ole">
            <mc:AlternateContent xmlns:mc="http://schemas.openxmlformats.org/markup-compatibility/2006">
              <mc:Choice xmlns:v="urn:schemas-microsoft-com:vml" Requires="v">
                <p:oleObj name="Chart" r:id="rId3" imgW="5772201" imgH="5467230" progId="MSGraph.Chart.8">
                  <p:embed followColorScheme="full"/>
                </p:oleObj>
              </mc:Choice>
              <mc:Fallback>
                <p:oleObj name="Chart" r:id="rId3" imgW="5772201" imgH="5467230" progId="MSGraph.Chart.8">
                  <p:embed followColorScheme="full"/>
                  <p:pic>
                    <p:nvPicPr>
                      <p:cNvPr id="0" name=""/>
                      <p:cNvPicPr>
                        <a:picLocks noChangeAspect="1" noChangeArrowheads="1"/>
                      </p:cNvPicPr>
                      <p:nvPr/>
                    </p:nvPicPr>
                    <p:blipFill>
                      <a:blip r:embed="rId4"/>
                      <a:srcRect/>
                      <a:stretch>
                        <a:fillRect/>
                      </a:stretch>
                    </p:blipFill>
                    <p:spPr bwMode="auto">
                      <a:xfrm>
                        <a:off x="5317069" y="1828800"/>
                        <a:ext cx="3711575" cy="351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Text Box 6"/>
          <p:cNvSpPr txBox="1">
            <a:spLocks noChangeArrowheads="1"/>
          </p:cNvSpPr>
          <p:nvPr/>
        </p:nvSpPr>
        <p:spPr bwMode="auto">
          <a:xfrm>
            <a:off x="6333069" y="5410225"/>
            <a:ext cx="2174570" cy="769441"/>
          </a:xfrm>
          <a:prstGeom prst="rect">
            <a:avLst/>
          </a:prstGeom>
          <a:noFill/>
          <a:ln w="9525">
            <a:noFill/>
            <a:miter lim="800000"/>
            <a:headEnd/>
            <a:tailEnd/>
          </a:ln>
        </p:spPr>
        <p:txBody>
          <a:bodyPr wrap="none">
            <a:spAutoFit/>
          </a:bodyPr>
          <a:lstStyle/>
          <a:p>
            <a:r>
              <a:rPr lang="en-US" sz="1600" dirty="0">
                <a:latin typeface="+mj-lt"/>
              </a:rPr>
              <a:t>An ideal agricultural soil</a:t>
            </a:r>
          </a:p>
          <a:p>
            <a:r>
              <a:rPr lang="en-US" sz="1400" dirty="0">
                <a:latin typeface="+mj-lt"/>
              </a:rPr>
              <a:t>50% pore space</a:t>
            </a:r>
          </a:p>
          <a:p>
            <a:r>
              <a:rPr lang="en-US" sz="1400" dirty="0">
                <a:latin typeface="+mj-lt"/>
              </a:rPr>
              <a:t>50% solid space</a:t>
            </a:r>
          </a:p>
        </p:txBody>
      </p:sp>
    </p:spTree>
    <p:extLst>
      <p:ext uri="{BB962C8B-B14F-4D97-AF65-F5344CB8AC3E}">
        <p14:creationId xmlns:p14="http://schemas.microsoft.com/office/powerpoint/2010/main" val="1954966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Effect transition="in" filter="fade">
                                      <p:cBhvr>
                                        <p:cTn id="7" dur="2000"/>
                                        <p:tgtEl>
                                          <p:spTgt spid="614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48">
                                            <p:txEl>
                                              <p:pRg st="1" end="1"/>
                                            </p:txEl>
                                          </p:spTgt>
                                        </p:tgtEl>
                                        <p:attrNameLst>
                                          <p:attrName>style.visibility</p:attrName>
                                        </p:attrNameLst>
                                      </p:cBhvr>
                                      <p:to>
                                        <p:strVal val="visible"/>
                                      </p:to>
                                    </p:set>
                                    <p:animEffect transition="in" filter="fade">
                                      <p:cBhvr>
                                        <p:cTn id="10" dur="2000"/>
                                        <p:tgtEl>
                                          <p:spTgt spid="614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animEffect transition="in" filter="fade">
                                      <p:cBhvr>
                                        <p:cTn id="13" dur="2000"/>
                                        <p:tgtEl>
                                          <p:spTgt spid="614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48">
                                            <p:txEl>
                                              <p:pRg st="3" end="3"/>
                                            </p:txEl>
                                          </p:spTgt>
                                        </p:tgtEl>
                                        <p:attrNameLst>
                                          <p:attrName>style.visibility</p:attrName>
                                        </p:attrNameLst>
                                      </p:cBhvr>
                                      <p:to>
                                        <p:strVal val="visible"/>
                                      </p:to>
                                    </p:set>
                                    <p:animEffect transition="in" filter="fade">
                                      <p:cBhvr>
                                        <p:cTn id="16" dur="2000"/>
                                        <p:tgtEl>
                                          <p:spTgt spid="614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48">
                                            <p:txEl>
                                              <p:pRg st="4" end="4"/>
                                            </p:txEl>
                                          </p:spTgt>
                                        </p:tgtEl>
                                        <p:attrNameLst>
                                          <p:attrName>style.visibility</p:attrName>
                                        </p:attrNameLst>
                                      </p:cBhvr>
                                      <p:to>
                                        <p:strVal val="visible"/>
                                      </p:to>
                                    </p:set>
                                    <p:animEffect transition="in" filter="fade">
                                      <p:cBhvr>
                                        <p:cTn id="19" dur="2000"/>
                                        <p:tgtEl>
                                          <p:spTgt spid="614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148">
                                            <p:txEl>
                                              <p:pRg st="6" end="6"/>
                                            </p:txEl>
                                          </p:spTgt>
                                        </p:tgtEl>
                                        <p:attrNameLst>
                                          <p:attrName>style.visibility</p:attrName>
                                        </p:attrNameLst>
                                      </p:cBhvr>
                                      <p:to>
                                        <p:strVal val="visible"/>
                                      </p:to>
                                    </p:set>
                                    <p:animEffect transition="in" filter="fade">
                                      <p:cBhvr>
                                        <p:cTn id="24" dur="2000"/>
                                        <p:tgtEl>
                                          <p:spTgt spid="6148">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48">
                                            <p:txEl>
                                              <p:pRg st="7" end="7"/>
                                            </p:txEl>
                                          </p:spTgt>
                                        </p:tgtEl>
                                        <p:attrNameLst>
                                          <p:attrName>style.visibility</p:attrName>
                                        </p:attrNameLst>
                                      </p:cBhvr>
                                      <p:to>
                                        <p:strVal val="visible"/>
                                      </p:to>
                                    </p:set>
                                    <p:animEffect transition="in" filter="fade">
                                      <p:cBhvr>
                                        <p:cTn id="27" dur="2000"/>
                                        <p:tgtEl>
                                          <p:spTgt spid="6148">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48">
                                            <p:txEl>
                                              <p:pRg st="8" end="8"/>
                                            </p:txEl>
                                          </p:spTgt>
                                        </p:tgtEl>
                                        <p:attrNameLst>
                                          <p:attrName>style.visibility</p:attrName>
                                        </p:attrNameLst>
                                      </p:cBhvr>
                                      <p:to>
                                        <p:strVal val="visible"/>
                                      </p:to>
                                    </p:set>
                                    <p:animEffect transition="in" filter="fade">
                                      <p:cBhvr>
                                        <p:cTn id="30" dur="2000"/>
                                        <p:tgtEl>
                                          <p:spTgt spid="6148">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6146"/>
                                        </p:tgtEl>
                                        <p:attrNameLst>
                                          <p:attrName>style.visibility</p:attrName>
                                        </p:attrNameLst>
                                      </p:cBhvr>
                                      <p:to>
                                        <p:strVal val="visible"/>
                                      </p:to>
                                    </p:set>
                                    <p:animEffect transition="in" filter="wipe(up)">
                                      <p:cBhvr>
                                        <p:cTn id="35" dur="500"/>
                                        <p:tgtEl>
                                          <p:spTgt spid="61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150">
                                            <p:txEl>
                                              <p:pRg st="0" end="0"/>
                                            </p:txEl>
                                          </p:spTgt>
                                        </p:tgtEl>
                                        <p:attrNameLst>
                                          <p:attrName>style.visibility</p:attrName>
                                        </p:attrNameLst>
                                      </p:cBhvr>
                                      <p:to>
                                        <p:strVal val="visible"/>
                                      </p:to>
                                    </p:set>
                                    <p:animEffect transition="in" filter="fade">
                                      <p:cBhvr>
                                        <p:cTn id="38" dur="2000"/>
                                        <p:tgtEl>
                                          <p:spTgt spid="615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50">
                                            <p:txEl>
                                              <p:pRg st="1" end="1"/>
                                            </p:txEl>
                                          </p:spTgt>
                                        </p:tgtEl>
                                        <p:attrNameLst>
                                          <p:attrName>style.visibility</p:attrName>
                                        </p:attrNameLst>
                                      </p:cBhvr>
                                      <p:to>
                                        <p:strVal val="visible"/>
                                      </p:to>
                                    </p:set>
                                    <p:animEffect transition="in" filter="fade">
                                      <p:cBhvr>
                                        <p:cTn id="41" dur="2000"/>
                                        <p:tgtEl>
                                          <p:spTgt spid="6150">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150">
                                            <p:txEl>
                                              <p:pRg st="2" end="2"/>
                                            </p:txEl>
                                          </p:spTgt>
                                        </p:tgtEl>
                                        <p:attrNameLst>
                                          <p:attrName>style.visibility</p:attrName>
                                        </p:attrNameLst>
                                      </p:cBhvr>
                                      <p:to>
                                        <p:strVal val="visible"/>
                                      </p:to>
                                    </p:set>
                                    <p:animEffect transition="in" filter="fade">
                                      <p:cBhvr>
                                        <p:cTn id="44" dur="2000"/>
                                        <p:tgtEl>
                                          <p:spTgt spid="61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uild="p"/>
      <p:bldOleChart spid="6146" grpId="0"/>
      <p:bldP spid="615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4710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47108" name="Rectangle 4"/>
          <p:cNvSpPr>
            <a:spLocks noGrp="1" noChangeArrowheads="1"/>
          </p:cNvSpPr>
          <p:nvPr>
            <p:ph type="title"/>
          </p:nvPr>
        </p:nvSpPr>
        <p:spPr>
          <a:xfrm>
            <a:off x="575733" y="533400"/>
            <a:ext cx="3572404" cy="838200"/>
          </a:xfrm>
          <a:noFill/>
        </p:spPr>
        <p:txBody>
          <a:bodyPr lIns="90488" tIns="44450" rIns="90488" bIns="44450">
            <a:normAutofit fontScale="90000"/>
          </a:bodyPr>
          <a:lstStyle/>
          <a:p>
            <a:pPr algn="ctr"/>
            <a:r>
              <a:rPr lang="en-US" sz="3200" b="1" dirty="0"/>
              <a:t>Soil Organic Matter</a:t>
            </a:r>
            <a:br>
              <a:rPr lang="en-US" sz="3200" b="1" dirty="0"/>
            </a:br>
            <a:r>
              <a:rPr lang="en-US" sz="2000" b="1" dirty="0"/>
              <a:t>(~60% carbon)</a:t>
            </a:r>
            <a:r>
              <a:rPr lang="en-US" sz="2000" b="1" dirty="0">
                <a:solidFill>
                  <a:schemeClr val="accent2"/>
                </a:solidFill>
              </a:rPr>
              <a:t> </a:t>
            </a:r>
            <a:endParaRPr lang="en-US" sz="2000" b="1" dirty="0"/>
          </a:p>
        </p:txBody>
      </p:sp>
      <p:sp>
        <p:nvSpPr>
          <p:cNvPr id="47109" name="Rectangle 5"/>
          <p:cNvSpPr>
            <a:spLocks noGrp="1" noChangeArrowheads="1"/>
          </p:cNvSpPr>
          <p:nvPr>
            <p:ph idx="1"/>
          </p:nvPr>
        </p:nvSpPr>
        <p:spPr>
          <a:xfrm>
            <a:off x="0" y="1600200"/>
            <a:ext cx="8763000" cy="4876800"/>
          </a:xfrm>
          <a:noFill/>
        </p:spPr>
        <p:txBody>
          <a:bodyPr lIns="90488" tIns="44450" rIns="90488" bIns="44450"/>
          <a:lstStyle/>
          <a:p>
            <a:pPr>
              <a:lnSpc>
                <a:spcPct val="80000"/>
              </a:lnSpc>
              <a:buFont typeface="Courier New" pitchFamily="49" charset="0"/>
              <a:buChar char="o"/>
            </a:pPr>
            <a:r>
              <a:rPr lang="en-US" sz="2400" b="1" dirty="0">
                <a:solidFill>
                  <a:srgbClr val="339966"/>
                </a:solidFill>
                <a:latin typeface="Tahoma" charset="0"/>
              </a:rPr>
              <a:t>Living</a:t>
            </a:r>
          </a:p>
          <a:p>
            <a:pPr lvl="1">
              <a:lnSpc>
                <a:spcPct val="80000"/>
              </a:lnSpc>
              <a:buFont typeface="Arial" pitchFamily="34" charset="0"/>
              <a:buChar char="•"/>
            </a:pPr>
            <a:r>
              <a:rPr lang="en-US" sz="2400" b="1" dirty="0">
                <a:solidFill>
                  <a:srgbClr val="CC9900"/>
                </a:solidFill>
                <a:latin typeface="Tahoma" charset="0"/>
              </a:rPr>
              <a:t>Microbial biomass</a:t>
            </a:r>
          </a:p>
          <a:p>
            <a:pPr lvl="1">
              <a:lnSpc>
                <a:spcPct val="80000"/>
              </a:lnSpc>
              <a:buFont typeface="Arial" pitchFamily="34" charset="0"/>
              <a:buChar char="•"/>
            </a:pPr>
            <a:r>
              <a:rPr lang="en-US" sz="2400" b="1" dirty="0">
                <a:solidFill>
                  <a:srgbClr val="CC9900"/>
                </a:solidFill>
                <a:latin typeface="Tahoma" charset="0"/>
              </a:rPr>
              <a:t>Roots </a:t>
            </a:r>
          </a:p>
          <a:p>
            <a:pPr>
              <a:lnSpc>
                <a:spcPct val="80000"/>
              </a:lnSpc>
              <a:buFont typeface="Courier New" pitchFamily="49" charset="0"/>
              <a:buChar char="o"/>
            </a:pPr>
            <a:r>
              <a:rPr lang="en-US" sz="2400" b="1" dirty="0">
                <a:solidFill>
                  <a:srgbClr val="339966"/>
                </a:solidFill>
                <a:latin typeface="Tahoma" charset="0"/>
              </a:rPr>
              <a:t>Active fraction</a:t>
            </a:r>
            <a:r>
              <a:rPr lang="en-US" sz="2400" b="1" dirty="0">
                <a:latin typeface="Tahoma" charset="0"/>
              </a:rPr>
              <a:t> </a:t>
            </a:r>
          </a:p>
          <a:p>
            <a:pPr lvl="1">
              <a:lnSpc>
                <a:spcPct val="80000"/>
              </a:lnSpc>
              <a:buFont typeface="Arial" pitchFamily="34" charset="0"/>
              <a:buChar char="•"/>
            </a:pPr>
            <a:r>
              <a:rPr lang="en-US" sz="2400" b="1" dirty="0">
                <a:solidFill>
                  <a:srgbClr val="CC9900"/>
                </a:solidFill>
                <a:latin typeface="Tahoma" charset="0"/>
              </a:rPr>
              <a:t>relatively fresh residues</a:t>
            </a:r>
          </a:p>
          <a:p>
            <a:pPr>
              <a:lnSpc>
                <a:spcPct val="80000"/>
              </a:lnSpc>
              <a:buFont typeface="Courier New" pitchFamily="49" charset="0"/>
              <a:buChar char="o"/>
            </a:pPr>
            <a:r>
              <a:rPr lang="en-US" sz="2400" b="1" dirty="0">
                <a:solidFill>
                  <a:srgbClr val="339966"/>
                </a:solidFill>
                <a:latin typeface="Tahoma" charset="0"/>
              </a:rPr>
              <a:t>Well decomposed</a:t>
            </a:r>
          </a:p>
          <a:p>
            <a:pPr lvl="1">
              <a:lnSpc>
                <a:spcPct val="80000"/>
              </a:lnSpc>
              <a:buFont typeface="Arial" pitchFamily="34" charset="0"/>
              <a:buChar char="•"/>
            </a:pPr>
            <a:r>
              <a:rPr lang="en-US" sz="2400" b="1" dirty="0">
                <a:solidFill>
                  <a:srgbClr val="CC9900"/>
                </a:solidFill>
                <a:latin typeface="Tahoma" charset="0"/>
              </a:rPr>
              <a:t>humus (stabilized organic matter)</a:t>
            </a:r>
            <a:endParaRPr lang="en-US" sz="2400" b="1" dirty="0">
              <a:solidFill>
                <a:srgbClr val="339966"/>
              </a:solidFill>
              <a:latin typeface="Tahoma" charset="0"/>
            </a:endParaRPr>
          </a:p>
          <a:p>
            <a:pPr lvl="1">
              <a:lnSpc>
                <a:spcPct val="80000"/>
              </a:lnSpc>
              <a:buFont typeface="Courier New" pitchFamily="49" charset="0"/>
              <a:buChar char="o"/>
            </a:pPr>
            <a:endParaRPr lang="en-US" sz="2000" b="1" dirty="0">
              <a:solidFill>
                <a:srgbClr val="339966"/>
              </a:solidFill>
              <a:latin typeface="Tahoma" charset="0"/>
            </a:endParaRPr>
          </a:p>
          <a:p>
            <a:pPr>
              <a:lnSpc>
                <a:spcPct val="80000"/>
              </a:lnSpc>
              <a:buFont typeface="Courier New" pitchFamily="49" charset="0"/>
              <a:buChar char="o"/>
            </a:pPr>
            <a:r>
              <a:rPr lang="en-US" sz="2400" b="1" dirty="0">
                <a:solidFill>
                  <a:schemeClr val="tx1">
                    <a:lumMod val="85000"/>
                    <a:lumOff val="15000"/>
                  </a:schemeClr>
                </a:solidFill>
                <a:latin typeface="Tahoma" charset="0"/>
              </a:rPr>
              <a:t>Black Carbon</a:t>
            </a:r>
            <a:r>
              <a:rPr lang="en-US" sz="2000" b="1" dirty="0">
                <a:solidFill>
                  <a:schemeClr val="tx1">
                    <a:lumMod val="85000"/>
                    <a:lumOff val="15000"/>
                  </a:schemeClr>
                </a:solidFill>
                <a:latin typeface="Tahoma" charset="0"/>
              </a:rPr>
              <a:t> </a:t>
            </a:r>
            <a:r>
              <a:rPr lang="en-US" sz="2000" b="1" dirty="0">
                <a:solidFill>
                  <a:srgbClr val="808080"/>
                </a:solidFill>
                <a:latin typeface="Tahoma" charset="0"/>
              </a:rPr>
              <a:t>– byproduct of combustion of fossil fuels (e.g., soot)</a:t>
            </a:r>
          </a:p>
          <a:p>
            <a:pPr lvl="1">
              <a:lnSpc>
                <a:spcPct val="80000"/>
              </a:lnSpc>
              <a:buSzTx/>
              <a:buFont typeface="Arial" pitchFamily="34" charset="0"/>
              <a:buChar char="•"/>
            </a:pPr>
            <a:r>
              <a:rPr lang="en-US" sz="2000" b="1" dirty="0">
                <a:solidFill>
                  <a:srgbClr val="808080"/>
                </a:solidFill>
                <a:latin typeface="Tahoma" charset="0"/>
              </a:rPr>
              <a:t>lower oxygen content (O / C </a:t>
            </a:r>
            <a:r>
              <a:rPr lang="en-US" sz="2000" b="1" u="sng" dirty="0">
                <a:solidFill>
                  <a:srgbClr val="808080"/>
                </a:solidFill>
                <a:latin typeface="Tahoma" charset="0"/>
              </a:rPr>
              <a:t>&lt;</a:t>
            </a:r>
            <a:r>
              <a:rPr lang="en-US" sz="2000" b="1" dirty="0">
                <a:solidFill>
                  <a:srgbClr val="808080"/>
                </a:solidFill>
                <a:latin typeface="Tahoma" charset="0"/>
              </a:rPr>
              <a:t>  0.33)</a:t>
            </a:r>
          </a:p>
          <a:p>
            <a:pPr lvl="1">
              <a:lnSpc>
                <a:spcPct val="80000"/>
              </a:lnSpc>
              <a:buSzTx/>
              <a:buFont typeface="Arial" pitchFamily="34" charset="0"/>
              <a:buChar char="•"/>
            </a:pPr>
            <a:r>
              <a:rPr lang="en-US" sz="2000" b="1" dirty="0">
                <a:solidFill>
                  <a:srgbClr val="808080"/>
                </a:solidFill>
                <a:latin typeface="Tahoma" charset="0"/>
              </a:rPr>
              <a:t>common in urban areas</a:t>
            </a:r>
          </a:p>
          <a:p>
            <a:pPr lvl="1">
              <a:lnSpc>
                <a:spcPct val="80000"/>
              </a:lnSpc>
              <a:buSzTx/>
              <a:buFont typeface="Arial" pitchFamily="34" charset="0"/>
              <a:buChar char="•"/>
            </a:pPr>
            <a:r>
              <a:rPr lang="en-US" sz="2000" b="1" dirty="0">
                <a:solidFill>
                  <a:srgbClr val="808080"/>
                </a:solidFill>
                <a:latin typeface="Tahoma" charset="0"/>
              </a:rPr>
              <a:t>highly resistant to biodegradation</a:t>
            </a:r>
          </a:p>
          <a:p>
            <a:pPr lvl="1">
              <a:lnSpc>
                <a:spcPct val="80000"/>
              </a:lnSpc>
              <a:buSzTx/>
              <a:buFont typeface="Arial" pitchFamily="34" charset="0"/>
              <a:buChar char="•"/>
            </a:pPr>
            <a:r>
              <a:rPr lang="en-US" sz="2000" b="1" dirty="0">
                <a:solidFill>
                  <a:srgbClr val="808080"/>
                </a:solidFill>
                <a:latin typeface="Tahoma" charset="0"/>
              </a:rPr>
              <a:t>higher affinity for some contaminants</a:t>
            </a:r>
          </a:p>
          <a:p>
            <a:pPr lvl="2">
              <a:lnSpc>
                <a:spcPct val="80000"/>
              </a:lnSpc>
              <a:buSzTx/>
              <a:buFont typeface="Monotype Sorts" pitchFamily="2" charset="2"/>
              <a:buNone/>
            </a:pPr>
            <a:endParaRPr lang="en-US" sz="1600" b="1" dirty="0">
              <a:solidFill>
                <a:srgbClr val="808080"/>
              </a:solidFill>
              <a:latin typeface="Tahoma" charset="0"/>
            </a:endParaRPr>
          </a:p>
        </p:txBody>
      </p:sp>
      <p:sp>
        <p:nvSpPr>
          <p:cNvPr id="47110" name="Rectangle 6"/>
          <p:cNvSpPr>
            <a:spLocks noChangeArrowheads="1"/>
          </p:cNvSpPr>
          <p:nvPr/>
        </p:nvSpPr>
        <p:spPr bwMode="auto">
          <a:xfrm>
            <a:off x="9331421" y="2238401"/>
            <a:ext cx="646331" cy="830997"/>
          </a:xfrm>
          <a:prstGeom prst="rect">
            <a:avLst/>
          </a:prstGeom>
          <a:noFill/>
          <a:ln w="9525">
            <a:noFill/>
            <a:miter lim="800000"/>
            <a:headEnd/>
            <a:tailEnd/>
          </a:ln>
        </p:spPr>
        <p:txBody>
          <a:bodyPr wrap="none">
            <a:spAutoFit/>
          </a:bodyPr>
          <a:lstStyle/>
          <a:p>
            <a:pPr eaLnBrk="1" hangingPunct="1"/>
            <a:endParaRPr kumimoji="0" lang="en-US" sz="2400">
              <a:solidFill>
                <a:schemeClr val="tx1"/>
              </a:solidFill>
              <a:latin typeface="Comic Sans MS" pitchFamily="66" charset="0"/>
            </a:endParaRPr>
          </a:p>
          <a:p>
            <a:pPr lvl="1" eaLnBrk="1" hangingPunct="1"/>
            <a:endParaRPr kumimoji="0" lang="en-US" sz="2400">
              <a:solidFill>
                <a:schemeClr val="tx1"/>
              </a:solidFill>
              <a:latin typeface="Comic Sans MS" pitchFamily="66" charset="0"/>
            </a:endParaRPr>
          </a:p>
        </p:txBody>
      </p:sp>
      <p:pic>
        <p:nvPicPr>
          <p:cNvPr id="1313793" name="Picture 1" descr="S:\Service_Center\NRCS\NYC_Soil_Survey\NYC PHOTOS\Staten Island\Sawmill final\100OLYMP\P1010029.JPG"/>
          <p:cNvPicPr>
            <a:picLocks noChangeAspect="1" noChangeArrowheads="1"/>
          </p:cNvPicPr>
          <p:nvPr/>
        </p:nvPicPr>
        <p:blipFill>
          <a:blip r:embed="rId3" cstate="print"/>
          <a:srcRect/>
          <a:stretch>
            <a:fillRect/>
          </a:stretch>
        </p:blipFill>
        <p:spPr bwMode="auto">
          <a:xfrm>
            <a:off x="5249334" y="609600"/>
            <a:ext cx="3349317" cy="2819400"/>
          </a:xfrm>
          <a:prstGeom prst="rect">
            <a:avLst/>
          </a:prstGeom>
          <a:noFill/>
          <a:ln w="15875">
            <a:solidFill>
              <a:schemeClr val="bg2">
                <a:lumMod val="50000"/>
              </a:schemeClr>
            </a:solidFill>
          </a:ln>
        </p:spPr>
      </p:pic>
      <p:sp>
        <p:nvSpPr>
          <p:cNvPr id="8" name="TextBox 7"/>
          <p:cNvSpPr txBox="1"/>
          <p:nvPr/>
        </p:nvSpPr>
        <p:spPr>
          <a:xfrm>
            <a:off x="5791212" y="3505200"/>
            <a:ext cx="2609625" cy="276999"/>
          </a:xfrm>
          <a:prstGeom prst="rect">
            <a:avLst/>
          </a:prstGeom>
          <a:noFill/>
        </p:spPr>
        <p:txBody>
          <a:bodyPr wrap="none" rtlCol="0">
            <a:spAutoFit/>
          </a:bodyPr>
          <a:lstStyle/>
          <a:p>
            <a:r>
              <a:rPr lang="en-US" sz="1200" b="1" dirty="0">
                <a:latin typeface="+mn-lt"/>
              </a:rPr>
              <a:t>Organic matter from a tidal marsh soil</a:t>
            </a:r>
          </a:p>
        </p:txBody>
      </p:sp>
    </p:spTree>
    <p:extLst>
      <p:ext uri="{BB962C8B-B14F-4D97-AF65-F5344CB8AC3E}">
        <p14:creationId xmlns:p14="http://schemas.microsoft.com/office/powerpoint/2010/main" val="1448362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10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9">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10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0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109">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109">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10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40267" y="685800"/>
            <a:ext cx="5418667" cy="990600"/>
          </a:xfrm>
        </p:spPr>
        <p:txBody>
          <a:bodyPr>
            <a:normAutofit fontScale="90000"/>
          </a:bodyPr>
          <a:lstStyle/>
          <a:p>
            <a:r>
              <a:rPr lang="en-US" sz="3600" b="1" dirty="0"/>
              <a:t>Soil</a:t>
            </a:r>
            <a:r>
              <a:rPr lang="en-US" sz="3600" b="1" dirty="0">
                <a:solidFill>
                  <a:schemeClr val="accent2"/>
                </a:solidFill>
              </a:rPr>
              <a:t> </a:t>
            </a:r>
            <a:r>
              <a:rPr lang="en-US" sz="3600" b="1" dirty="0"/>
              <a:t>Organic Matter Properties</a:t>
            </a:r>
          </a:p>
        </p:txBody>
      </p:sp>
      <p:sp>
        <p:nvSpPr>
          <p:cNvPr id="48131" name="Rectangle 3"/>
          <p:cNvSpPr>
            <a:spLocks noGrp="1" noChangeArrowheads="1"/>
          </p:cNvSpPr>
          <p:nvPr>
            <p:ph idx="1"/>
          </p:nvPr>
        </p:nvSpPr>
        <p:spPr>
          <a:xfrm>
            <a:off x="533400" y="2362200"/>
            <a:ext cx="8153400" cy="4114800"/>
          </a:xfrm>
        </p:spPr>
        <p:txBody>
          <a:bodyPr/>
          <a:lstStyle/>
          <a:p>
            <a:pPr>
              <a:buFont typeface="Wingdings" pitchFamily="2" charset="2"/>
              <a:buChar char="§"/>
            </a:pPr>
            <a:r>
              <a:rPr lang="en-US" b="1" dirty="0">
                <a:solidFill>
                  <a:srgbClr val="CC00FF"/>
                </a:solidFill>
                <a:latin typeface="Tahoma" charset="0"/>
              </a:rPr>
              <a:t>chemically active</a:t>
            </a:r>
          </a:p>
          <a:p>
            <a:pPr>
              <a:buFont typeface="Wingdings" pitchFamily="2" charset="2"/>
              <a:buChar char="§"/>
            </a:pPr>
            <a:r>
              <a:rPr lang="en-US" b="1" dirty="0">
                <a:solidFill>
                  <a:srgbClr val="0099CC"/>
                </a:solidFill>
                <a:latin typeface="Tahoma" charset="0"/>
              </a:rPr>
              <a:t>high surface area</a:t>
            </a:r>
          </a:p>
          <a:p>
            <a:pPr>
              <a:buFont typeface="Wingdings" pitchFamily="2" charset="2"/>
              <a:buChar char="§"/>
            </a:pPr>
            <a:r>
              <a:rPr lang="en-US" b="1" dirty="0">
                <a:solidFill>
                  <a:srgbClr val="990033"/>
                </a:solidFill>
                <a:latin typeface="Tahoma" charset="0"/>
              </a:rPr>
              <a:t>high water &amp; nutrient holding capacity</a:t>
            </a:r>
          </a:p>
          <a:p>
            <a:pPr>
              <a:buFont typeface="Wingdings" pitchFamily="2" charset="2"/>
              <a:buChar char="§"/>
            </a:pPr>
            <a:r>
              <a:rPr lang="en-US" b="1" dirty="0">
                <a:solidFill>
                  <a:srgbClr val="CC9900"/>
                </a:solidFill>
                <a:latin typeface="Tahoma" charset="0"/>
              </a:rPr>
              <a:t>promotes aggregation</a:t>
            </a:r>
          </a:p>
          <a:p>
            <a:pPr>
              <a:buFont typeface="Wingdings" pitchFamily="2" charset="2"/>
              <a:buChar char="§"/>
            </a:pPr>
            <a:r>
              <a:rPr lang="en-US" b="1" dirty="0">
                <a:solidFill>
                  <a:srgbClr val="FF0000"/>
                </a:solidFill>
                <a:latin typeface="Tahoma" charset="0"/>
              </a:rPr>
              <a:t>reduces plasticity &amp; cohesion</a:t>
            </a:r>
          </a:p>
          <a:p>
            <a:pPr>
              <a:buFont typeface="Wingdings" pitchFamily="2" charset="2"/>
              <a:buChar char="§"/>
            </a:pPr>
            <a:r>
              <a:rPr lang="en-US" b="1" dirty="0">
                <a:solidFill>
                  <a:srgbClr val="339966"/>
                </a:solidFill>
                <a:latin typeface="Tahoma" charset="0"/>
              </a:rPr>
              <a:t>supplies nutrients</a:t>
            </a:r>
          </a:p>
        </p:txBody>
      </p:sp>
      <p:pic>
        <p:nvPicPr>
          <p:cNvPr id="4" name="Picture 3" descr="electron-microscope-active-carbon.jpg"/>
          <p:cNvPicPr>
            <a:picLocks noChangeAspect="1"/>
          </p:cNvPicPr>
          <p:nvPr/>
        </p:nvPicPr>
        <p:blipFill>
          <a:blip r:embed="rId3" cstate="print"/>
          <a:stretch>
            <a:fillRect/>
          </a:stretch>
        </p:blipFill>
        <p:spPr>
          <a:xfrm>
            <a:off x="6333067" y="838200"/>
            <a:ext cx="2166056" cy="1905000"/>
          </a:xfrm>
          <a:prstGeom prst="rect">
            <a:avLst/>
          </a:prstGeom>
          <a:ln w="15875">
            <a:solidFill>
              <a:schemeClr val="accent1"/>
            </a:solidFill>
          </a:ln>
        </p:spPr>
      </p:pic>
      <p:sp>
        <p:nvSpPr>
          <p:cNvPr id="5" name="TextBox 4"/>
          <p:cNvSpPr txBox="1"/>
          <p:nvPr/>
        </p:nvSpPr>
        <p:spPr>
          <a:xfrm>
            <a:off x="6333068" y="2743225"/>
            <a:ext cx="2411686" cy="276999"/>
          </a:xfrm>
          <a:prstGeom prst="rect">
            <a:avLst/>
          </a:prstGeom>
          <a:noFill/>
        </p:spPr>
        <p:txBody>
          <a:bodyPr wrap="none" rtlCol="0">
            <a:spAutoFit/>
          </a:bodyPr>
          <a:lstStyle/>
          <a:p>
            <a:r>
              <a:rPr lang="en-US" sz="1200" b="1" dirty="0">
                <a:latin typeface="+mn-lt"/>
              </a:rPr>
              <a:t>Electron microscope photo of SOM</a:t>
            </a:r>
          </a:p>
        </p:txBody>
      </p:sp>
    </p:spTree>
    <p:extLst>
      <p:ext uri="{BB962C8B-B14F-4D97-AF65-F5344CB8AC3E}">
        <p14:creationId xmlns:p14="http://schemas.microsoft.com/office/powerpoint/2010/main" val="353942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Rectangle 2"/>
          <p:cNvSpPr>
            <a:spLocks noChangeArrowheads="1"/>
          </p:cNvSpPr>
          <p:nvPr/>
        </p:nvSpPr>
        <p:spPr bwMode="auto">
          <a:xfrm>
            <a:off x="4876814" y="5715002"/>
            <a:ext cx="184731" cy="523220"/>
          </a:xfrm>
          <a:prstGeom prst="rect">
            <a:avLst/>
          </a:prstGeom>
          <a:noFill/>
          <a:ln w="12700" cap="sq">
            <a:noFill/>
            <a:miter lim="800000"/>
            <a:headEnd type="none" w="sm" len="sm"/>
            <a:tailEnd type="none" w="sm" len="sm"/>
          </a:ln>
          <a:effectLst/>
        </p:spPr>
        <p:txBody>
          <a:bodyPr wrap="none">
            <a:spAutoFit/>
          </a:bodyPr>
          <a:lstStyle/>
          <a:p>
            <a:pPr algn="l"/>
            <a:endParaRPr lang="en-US" sz="2800" i="1">
              <a:solidFill>
                <a:srgbClr val="FFFF00"/>
              </a:solidFill>
              <a:effectLst/>
            </a:endParaRPr>
          </a:p>
        </p:txBody>
      </p:sp>
      <p:sp>
        <p:nvSpPr>
          <p:cNvPr id="1073155" name="Rectangle 3"/>
          <p:cNvSpPr>
            <a:spLocks noGrp="1" noChangeArrowheads="1"/>
          </p:cNvSpPr>
          <p:nvPr>
            <p:ph type="title"/>
          </p:nvPr>
        </p:nvSpPr>
        <p:spPr>
          <a:xfrm>
            <a:off x="431800" y="685800"/>
            <a:ext cx="6172200" cy="914400"/>
          </a:xfrm>
        </p:spPr>
        <p:txBody>
          <a:bodyPr>
            <a:normAutofit fontScale="90000"/>
          </a:bodyPr>
          <a:lstStyle/>
          <a:p>
            <a:r>
              <a:rPr lang="en-US" sz="3600" b="1" dirty="0">
                <a:solidFill>
                  <a:srgbClr val="0070C0"/>
                </a:solidFill>
                <a:effectLst>
                  <a:outerShdw blurRad="38100" dist="38100" dir="2700000" algn="tl">
                    <a:srgbClr val="000000">
                      <a:alpha val="43137"/>
                    </a:srgbClr>
                  </a:outerShdw>
                </a:effectLst>
              </a:rPr>
              <a:t>2. Why should we know our soils? </a:t>
            </a:r>
          </a:p>
        </p:txBody>
      </p:sp>
      <p:sp>
        <p:nvSpPr>
          <p:cNvPr id="1073156" name="Rectangle 4"/>
          <p:cNvSpPr>
            <a:spLocks noGrp="1" noChangeArrowheads="1"/>
          </p:cNvSpPr>
          <p:nvPr>
            <p:ph idx="1"/>
          </p:nvPr>
        </p:nvSpPr>
        <p:spPr>
          <a:xfrm>
            <a:off x="237067" y="1981200"/>
            <a:ext cx="6807200" cy="2590800"/>
          </a:xfrm>
        </p:spPr>
        <p:txBody>
          <a:bodyPr/>
          <a:lstStyle/>
          <a:p>
            <a:pPr>
              <a:spcBef>
                <a:spcPts val="0"/>
              </a:spcBef>
              <a:spcAft>
                <a:spcPts val="1800"/>
              </a:spcAft>
              <a:buFont typeface="Wingdings" pitchFamily="2" charset="2"/>
              <a:buChar char="ü"/>
            </a:pPr>
            <a:r>
              <a:rPr lang="en-US" sz="2800" b="1" dirty="0"/>
              <a:t>Soils are essential for a healthy environment</a:t>
            </a:r>
          </a:p>
          <a:p>
            <a:pPr>
              <a:spcBef>
                <a:spcPts val="0"/>
              </a:spcBef>
              <a:spcAft>
                <a:spcPts val="1800"/>
              </a:spcAft>
              <a:buFont typeface="Wingdings" pitchFamily="2" charset="2"/>
              <a:buChar char="ü"/>
            </a:pPr>
            <a:r>
              <a:rPr lang="en-US" sz="2800" b="1" dirty="0"/>
              <a:t>Soils are </a:t>
            </a:r>
            <a:r>
              <a:rPr lang="en-US" sz="2800" b="1" u="sng" dirty="0"/>
              <a:t>variable</a:t>
            </a:r>
            <a:endParaRPr lang="en-US" sz="2800" b="1" dirty="0"/>
          </a:p>
          <a:p>
            <a:pPr>
              <a:spcBef>
                <a:spcPts val="0"/>
              </a:spcBef>
              <a:spcAft>
                <a:spcPts val="1800"/>
              </a:spcAft>
              <a:buFont typeface="Wingdings" pitchFamily="2" charset="2"/>
              <a:buChar char="ü"/>
            </a:pPr>
            <a:r>
              <a:rPr lang="en-US" sz="2800" b="1" dirty="0"/>
              <a:t>Soils can be </a:t>
            </a:r>
            <a:r>
              <a:rPr lang="en-US" sz="2800" b="1" u="sng" dirty="0"/>
              <a:t>degraded</a:t>
            </a:r>
            <a:endParaRPr lang="en-US" sz="2800" b="1" dirty="0"/>
          </a:p>
        </p:txBody>
      </p:sp>
      <p:pic>
        <p:nvPicPr>
          <p:cNvPr id="1310721" name="Picture 1" descr="S:\Service_Center\NRCS\NYC_Soil_Survey\NYC PHOTOS\Manhattan\NYC Rainfall Garden 5-1-06\P1010016.JPG"/>
          <p:cNvPicPr>
            <a:picLocks noChangeAspect="1" noChangeArrowheads="1"/>
          </p:cNvPicPr>
          <p:nvPr/>
        </p:nvPicPr>
        <p:blipFill>
          <a:blip r:embed="rId3" cstate="print"/>
          <a:srcRect/>
          <a:stretch>
            <a:fillRect/>
          </a:stretch>
        </p:blipFill>
        <p:spPr bwMode="auto">
          <a:xfrm>
            <a:off x="4572000" y="3048025"/>
            <a:ext cx="3976010" cy="3346939"/>
          </a:xfrm>
          <a:prstGeom prst="rect">
            <a:avLst/>
          </a:prstGeom>
          <a:noFill/>
          <a:ln w="15875">
            <a:solidFill>
              <a:schemeClr val="bg2">
                <a:lumMod val="50000"/>
              </a:schemeClr>
            </a:solidFill>
          </a:ln>
        </p:spPr>
      </p:pic>
    </p:spTree>
    <p:extLst>
      <p:ext uri="{BB962C8B-B14F-4D97-AF65-F5344CB8AC3E}">
        <p14:creationId xmlns:p14="http://schemas.microsoft.com/office/powerpoint/2010/main" val="3213933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9600" y="785968"/>
            <a:ext cx="8153400" cy="5286062"/>
          </a:xfrm>
          <a:prstGeom prst="rect">
            <a:avLst/>
          </a:prstGeom>
        </p:spPr>
        <p:txBody>
          <a:bodyPr wrap="square">
            <a:spAutoFit/>
          </a:bodyPr>
          <a:lstStyle/>
          <a:p>
            <a:endParaRPr lang="en-US" sz="800" dirty="0">
              <a:solidFill>
                <a:prstClr val="black"/>
              </a:solidFill>
              <a:latin typeface="Times New Roman"/>
            </a:endParaRPr>
          </a:p>
          <a:p>
            <a:endParaRPr lang="en-US" sz="1050" dirty="0">
              <a:solidFill>
                <a:prstClr val="black"/>
              </a:solidFill>
              <a:latin typeface="Times New Roman"/>
            </a:endParaRPr>
          </a:p>
          <a:p>
            <a:r>
              <a:rPr lang="en-US" sz="4000" b="1" dirty="0">
                <a:solidFill>
                  <a:srgbClr val="336600"/>
                </a:solidFill>
                <a:latin typeface="Times New Roman"/>
              </a:rPr>
              <a:t>FUNCTIONS OF SOIL</a:t>
            </a:r>
          </a:p>
          <a:p>
            <a:endParaRPr lang="en-US" sz="4000" dirty="0">
              <a:solidFill>
                <a:srgbClr val="000000"/>
              </a:solidFill>
              <a:latin typeface="Times New Roman"/>
            </a:endParaRPr>
          </a:p>
          <a:p>
            <a:endParaRPr lang="en-US" sz="800" dirty="0">
              <a:solidFill>
                <a:prstClr val="black"/>
              </a:solidFill>
              <a:latin typeface="Times New Roman"/>
            </a:endParaRPr>
          </a:p>
          <a:p>
            <a:pPr marL="285750" indent="-285750">
              <a:buFont typeface="Arial" panose="020B0604020202020204" pitchFamily="34" charset="0"/>
              <a:buChar char="•"/>
            </a:pPr>
            <a:r>
              <a:rPr lang="en-US" dirty="0">
                <a:solidFill>
                  <a:srgbClr val="996600"/>
                </a:solidFill>
                <a:latin typeface="Times New Roman"/>
              </a:rPr>
              <a:t>Regulate water flow</a:t>
            </a:r>
            <a:endParaRPr lang="en-US" dirty="0">
              <a:solidFill>
                <a:srgbClr val="000000"/>
              </a:solidFill>
              <a:latin typeface="Times New Roman"/>
            </a:endParaRPr>
          </a:p>
          <a:p>
            <a:pPr marL="285750" indent="-285750">
              <a:buFont typeface="Arial" panose="020B0604020202020204" pitchFamily="34" charset="0"/>
              <a:buChar char="•"/>
            </a:pPr>
            <a:r>
              <a:rPr lang="en-US" dirty="0">
                <a:solidFill>
                  <a:srgbClr val="996600"/>
                </a:solidFill>
                <a:latin typeface="Times New Roman"/>
              </a:rPr>
              <a:t>Filter potential</a:t>
            </a:r>
            <a:endParaRPr lang="en-US" dirty="0">
              <a:solidFill>
                <a:srgbClr val="000000"/>
              </a:solidFill>
              <a:latin typeface="Times New Roman"/>
            </a:endParaRPr>
          </a:p>
          <a:p>
            <a:pPr marL="285750" indent="-285750">
              <a:buFont typeface="Arial" panose="020B0604020202020204" pitchFamily="34" charset="0"/>
              <a:buChar char="•"/>
            </a:pPr>
            <a:r>
              <a:rPr lang="en-US" dirty="0">
                <a:solidFill>
                  <a:srgbClr val="996600"/>
                </a:solidFill>
                <a:latin typeface="Times New Roman"/>
              </a:rPr>
              <a:t>pollutants</a:t>
            </a:r>
            <a:endParaRPr lang="en-US" dirty="0">
              <a:solidFill>
                <a:srgbClr val="000000"/>
              </a:solidFill>
              <a:latin typeface="Times New Roman"/>
            </a:endParaRPr>
          </a:p>
          <a:p>
            <a:pPr marL="285750" indent="-285750">
              <a:buFont typeface="Arial" panose="020B0604020202020204" pitchFamily="34" charset="0"/>
              <a:buChar char="•"/>
            </a:pPr>
            <a:r>
              <a:rPr lang="en-US" dirty="0">
                <a:solidFill>
                  <a:srgbClr val="996600"/>
                </a:solidFill>
                <a:latin typeface="Times New Roman"/>
              </a:rPr>
              <a:t>Sustains plant life</a:t>
            </a:r>
            <a:endParaRPr lang="en-US" dirty="0">
              <a:solidFill>
                <a:srgbClr val="000000"/>
              </a:solidFill>
              <a:latin typeface="Times New Roman"/>
            </a:endParaRPr>
          </a:p>
          <a:p>
            <a:pPr marL="285750" indent="-285750">
              <a:buFont typeface="Arial" panose="020B0604020202020204" pitchFamily="34" charset="0"/>
              <a:buChar char="•"/>
            </a:pPr>
            <a:r>
              <a:rPr lang="en-US" b="1" dirty="0">
                <a:solidFill>
                  <a:srgbClr val="996600"/>
                </a:solidFill>
                <a:latin typeface="Times New Roman"/>
              </a:rPr>
              <a:t>Sustains animal life</a:t>
            </a:r>
            <a:endParaRPr lang="en-US" dirty="0">
              <a:solidFill>
                <a:srgbClr val="000000"/>
              </a:solidFill>
              <a:latin typeface="Times New Roman"/>
            </a:endParaRPr>
          </a:p>
          <a:p>
            <a:pPr marL="285750" indent="-285750">
              <a:buFont typeface="Arial" panose="020B0604020202020204" pitchFamily="34" charset="0"/>
              <a:buChar char="•"/>
            </a:pPr>
            <a:r>
              <a:rPr lang="en-US" dirty="0">
                <a:solidFill>
                  <a:srgbClr val="996600"/>
                </a:solidFill>
                <a:latin typeface="Times New Roman"/>
              </a:rPr>
              <a:t>Cycles and stores</a:t>
            </a:r>
            <a:endParaRPr lang="en-US" dirty="0">
              <a:solidFill>
                <a:srgbClr val="000000"/>
              </a:solidFill>
              <a:latin typeface="Times New Roman"/>
            </a:endParaRPr>
          </a:p>
          <a:p>
            <a:pPr marL="285750" indent="-285750">
              <a:buFont typeface="Arial" panose="020B0604020202020204" pitchFamily="34" charset="0"/>
              <a:buChar char="•"/>
            </a:pPr>
            <a:r>
              <a:rPr lang="en-US" dirty="0">
                <a:solidFill>
                  <a:srgbClr val="996600"/>
                </a:solidFill>
                <a:latin typeface="Times New Roman"/>
              </a:rPr>
              <a:t>nutrients – N, C, P</a:t>
            </a:r>
          </a:p>
          <a:p>
            <a:pPr marL="285750" indent="-285750">
              <a:buFont typeface="Arial" panose="020B0604020202020204" pitchFamily="34" charset="0"/>
              <a:buChar char="•"/>
            </a:pPr>
            <a:endParaRPr lang="en-US" dirty="0">
              <a:solidFill>
                <a:srgbClr val="996600"/>
              </a:solidFill>
              <a:latin typeface="Times New Roman"/>
            </a:endParaRPr>
          </a:p>
          <a:p>
            <a:pPr marL="285750" indent="-285750">
              <a:buFont typeface="Arial" panose="020B0604020202020204" pitchFamily="34" charset="0"/>
              <a:buChar char="•"/>
            </a:pPr>
            <a:endParaRPr lang="en-US" dirty="0">
              <a:solidFill>
                <a:srgbClr val="000000"/>
              </a:solidFill>
              <a:latin typeface="Times New Roman"/>
            </a:endParaRPr>
          </a:p>
          <a:p>
            <a:pPr marL="171450" indent="-171450">
              <a:buFont typeface="Arial" panose="020B0604020202020204" pitchFamily="34" charset="0"/>
              <a:buChar char="•"/>
            </a:pPr>
            <a:endParaRPr lang="en-US" sz="800" dirty="0">
              <a:solidFill>
                <a:prstClr val="black"/>
              </a:solidFill>
              <a:latin typeface="Times New Roman"/>
            </a:endParaRPr>
          </a:p>
          <a:p>
            <a:pPr marL="285750" marR="2590" indent="-285750">
              <a:buFont typeface="Arial" panose="020B0604020202020204" pitchFamily="34" charset="0"/>
              <a:buChar char="•"/>
            </a:pPr>
            <a:r>
              <a:rPr lang="en-US" dirty="0">
                <a:solidFill>
                  <a:srgbClr val="996600"/>
                </a:solidFill>
                <a:latin typeface="Times New Roman"/>
              </a:rPr>
              <a:t>Waste disposal – sludge applications or home septic systems</a:t>
            </a:r>
            <a:endParaRPr lang="en-US" dirty="0">
              <a:solidFill>
                <a:srgbClr val="000000"/>
              </a:solidFill>
              <a:latin typeface="Times New Roman"/>
            </a:endParaRPr>
          </a:p>
          <a:p>
            <a:pPr marL="171450" indent="-171450">
              <a:buFont typeface="Arial" panose="020B0604020202020204" pitchFamily="34" charset="0"/>
              <a:buChar char="•"/>
            </a:pPr>
            <a:endParaRPr lang="en-US" sz="400" dirty="0">
              <a:solidFill>
                <a:prstClr val="black"/>
              </a:solidFill>
              <a:latin typeface="Times New Roman"/>
            </a:endParaRPr>
          </a:p>
          <a:p>
            <a:pPr marL="285750" indent="-285750">
              <a:buFont typeface="Arial" panose="020B0604020202020204" pitchFamily="34" charset="0"/>
              <a:buChar char="•"/>
            </a:pPr>
            <a:r>
              <a:rPr lang="en-US" dirty="0">
                <a:solidFill>
                  <a:srgbClr val="996600"/>
                </a:solidFill>
                <a:latin typeface="Times New Roman"/>
              </a:rPr>
              <a:t>Building materials – brick, adobe</a:t>
            </a:r>
            <a:endParaRPr lang="en-US" dirty="0">
              <a:solidFill>
                <a:srgbClr val="000000"/>
              </a:solidFill>
              <a:latin typeface="Times New Roman"/>
            </a:endParaRPr>
          </a:p>
          <a:p>
            <a:pPr marL="171450" indent="-171450">
              <a:buFont typeface="Arial" panose="020B0604020202020204" pitchFamily="34" charset="0"/>
              <a:buChar char="•"/>
            </a:pPr>
            <a:endParaRPr lang="en-US" sz="300" dirty="0">
              <a:solidFill>
                <a:prstClr val="black"/>
              </a:solidFill>
              <a:latin typeface="Times New Roman"/>
            </a:endParaRPr>
          </a:p>
          <a:p>
            <a:pPr marL="285750" marR="1210" indent="-285750">
              <a:buFont typeface="Arial" panose="020B0604020202020204" pitchFamily="34" charset="0"/>
              <a:buChar char="•"/>
            </a:pPr>
            <a:r>
              <a:rPr lang="en-US" dirty="0">
                <a:solidFill>
                  <a:srgbClr val="996600"/>
                </a:solidFill>
                <a:latin typeface="Times New Roman"/>
              </a:rPr>
              <a:t>Recreational activities – sports, camping, gardening</a:t>
            </a:r>
            <a:endParaRPr lang="en-US" dirty="0">
              <a:solidFill>
                <a:srgbClr val="000000"/>
              </a:solidFill>
              <a:latin typeface="Times New Roman"/>
            </a:endParaRPr>
          </a:p>
        </p:txBody>
      </p:sp>
    </p:spTree>
    <p:extLst>
      <p:ext uri="{BB962C8B-B14F-4D97-AF65-F5344CB8AC3E}">
        <p14:creationId xmlns:p14="http://schemas.microsoft.com/office/powerpoint/2010/main" val="251849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a:xfrm>
            <a:off x="440267" y="381000"/>
            <a:ext cx="7772400" cy="1981200"/>
          </a:xfrm>
        </p:spPr>
        <p:txBody>
          <a:bodyPr>
            <a:normAutofit fontScale="90000"/>
          </a:bodyPr>
          <a:lstStyle/>
          <a:p>
            <a:r>
              <a:rPr lang="en-US" sz="3600" b="1" dirty="0">
                <a:solidFill>
                  <a:srgbClr val="008000"/>
                </a:solidFill>
                <a:effectLst>
                  <a:outerShdw blurRad="38100" dist="38100" dir="2700000" algn="tl">
                    <a:srgbClr val="000000">
                      <a:alpha val="43137"/>
                    </a:srgbClr>
                  </a:outerShdw>
                </a:effectLst>
              </a:rPr>
              <a:t>Sustain Biological Activity, Diversity, and  Productivity</a:t>
            </a:r>
            <a:r>
              <a:rPr lang="en-US" dirty="0">
                <a:solidFill>
                  <a:schemeClr val="accent2"/>
                </a:solidFill>
                <a:effectLst>
                  <a:outerShdw blurRad="38100" dist="38100" dir="2700000" algn="tl">
                    <a:srgbClr val="000000">
                      <a:alpha val="43137"/>
                    </a:srgbClr>
                  </a:outerShdw>
                </a:effectLst>
              </a:rPr>
              <a:t> </a:t>
            </a:r>
            <a:br>
              <a:rPr lang="en-US" sz="2400" dirty="0">
                <a:solidFill>
                  <a:schemeClr val="accent2"/>
                </a:solidFill>
                <a:latin typeface="Comic Sans MS" pitchFamily="66" charset="0"/>
              </a:rPr>
            </a:br>
            <a:br>
              <a:rPr lang="en-US" sz="2400" dirty="0">
                <a:solidFill>
                  <a:schemeClr val="accent2"/>
                </a:solidFill>
                <a:latin typeface="Comic Sans MS" pitchFamily="66" charset="0"/>
              </a:rPr>
            </a:br>
            <a:endParaRPr lang="en-US" sz="2400" dirty="0">
              <a:solidFill>
                <a:schemeClr val="accent2"/>
              </a:solidFill>
              <a:latin typeface="Comic Sans MS" pitchFamily="66" charset="0"/>
            </a:endParaRPr>
          </a:p>
        </p:txBody>
      </p:sp>
      <p:sp>
        <p:nvSpPr>
          <p:cNvPr id="1086468" name="Text Box 4"/>
          <p:cNvSpPr txBox="1">
            <a:spLocks noChangeArrowheads="1"/>
          </p:cNvSpPr>
          <p:nvPr/>
        </p:nvSpPr>
        <p:spPr bwMode="auto">
          <a:xfrm>
            <a:off x="457202" y="2514625"/>
            <a:ext cx="2963332" cy="4339650"/>
          </a:xfrm>
          <a:prstGeom prst="rect">
            <a:avLst/>
          </a:prstGeom>
          <a:noFill/>
          <a:ln w="9525">
            <a:noFill/>
            <a:miter lim="800000"/>
            <a:headEnd/>
            <a:tailEnd/>
          </a:ln>
          <a:effectLst/>
        </p:spPr>
        <p:txBody>
          <a:bodyPr wrap="square">
            <a:spAutoFit/>
          </a:bodyPr>
          <a:lstStyle/>
          <a:p>
            <a:pPr algn="l" eaLnBrk="1" hangingPunct="1">
              <a:buFont typeface="Wingdings" pitchFamily="2" charset="2"/>
              <a:buChar char="§"/>
            </a:pPr>
            <a:r>
              <a:rPr lang="en-US" sz="2800" b="1" dirty="0">
                <a:effectLst/>
                <a:latin typeface="+mn-lt"/>
              </a:rPr>
              <a:t>The Soil Food Web</a:t>
            </a:r>
          </a:p>
          <a:p>
            <a:pPr algn="l" eaLnBrk="1" hangingPunct="1">
              <a:buFont typeface="Wingdings" pitchFamily="2" charset="2"/>
              <a:buNone/>
            </a:pPr>
            <a:endParaRPr lang="en-US" sz="2800" dirty="0">
              <a:effectLst/>
              <a:latin typeface="+mn-lt"/>
            </a:endParaRPr>
          </a:p>
          <a:p>
            <a:pPr algn="l" eaLnBrk="1" hangingPunct="1">
              <a:buFont typeface="Wingdings" pitchFamily="2" charset="2"/>
              <a:buChar char="§"/>
            </a:pPr>
            <a:r>
              <a:rPr lang="en-US" sz="2800" b="1" dirty="0">
                <a:effectLst/>
                <a:latin typeface="+mn-lt"/>
              </a:rPr>
              <a:t>Soil characteristics           influence ecosystem characteristics</a:t>
            </a:r>
          </a:p>
          <a:p>
            <a:pPr algn="l" eaLnBrk="1" hangingPunct="1"/>
            <a:r>
              <a:rPr lang="en-US" sz="2800" b="1" dirty="0">
                <a:effectLst/>
                <a:latin typeface="+mn-lt"/>
              </a:rPr>
              <a:t> </a:t>
            </a:r>
            <a:r>
              <a:rPr lang="en-US" sz="2400" b="1" dirty="0">
                <a:solidFill>
                  <a:schemeClr val="tx2">
                    <a:lumMod val="75000"/>
                  </a:schemeClr>
                </a:solidFill>
                <a:effectLst/>
                <a:latin typeface="+mn-lt"/>
              </a:rPr>
              <a:t>(plants, microbes, insects, animals, etc.)</a:t>
            </a:r>
          </a:p>
        </p:txBody>
      </p:sp>
      <p:sp>
        <p:nvSpPr>
          <p:cNvPr id="5" name="TextBox 4"/>
          <p:cNvSpPr txBox="1"/>
          <p:nvPr/>
        </p:nvSpPr>
        <p:spPr>
          <a:xfrm>
            <a:off x="169334" y="152400"/>
            <a:ext cx="2280176" cy="369332"/>
          </a:xfrm>
          <a:prstGeom prst="rect">
            <a:avLst/>
          </a:prstGeom>
          <a:noFill/>
        </p:spPr>
        <p:txBody>
          <a:bodyPr wrap="none" rtlCol="0">
            <a:spAutoFit/>
          </a:bodyPr>
          <a:lstStyle/>
          <a:p>
            <a:pPr algn="l"/>
            <a:r>
              <a:rPr lang="en-US" dirty="0">
                <a:solidFill>
                  <a:schemeClr val="bg1">
                    <a:lumMod val="75000"/>
                  </a:schemeClr>
                </a:solidFill>
                <a:effectLst/>
                <a:latin typeface="+mj-lt"/>
              </a:rPr>
              <a:t>Why is soil important?</a:t>
            </a:r>
          </a:p>
        </p:txBody>
      </p:sp>
      <p:pic>
        <p:nvPicPr>
          <p:cNvPr id="6" name="Picture 5" descr="SBPfoodwebWords.jpg"/>
          <p:cNvPicPr>
            <a:picLocks noChangeAspect="1"/>
          </p:cNvPicPr>
          <p:nvPr/>
        </p:nvPicPr>
        <p:blipFill>
          <a:blip r:embed="rId3" cstate="print"/>
          <a:stretch>
            <a:fillRect/>
          </a:stretch>
        </p:blipFill>
        <p:spPr>
          <a:xfrm>
            <a:off x="3623734" y="1981200"/>
            <a:ext cx="5172117" cy="3780612"/>
          </a:xfrm>
          <a:prstGeom prst="rect">
            <a:avLst/>
          </a:prstGeom>
        </p:spPr>
      </p:pic>
    </p:spTree>
    <p:extLst>
      <p:ext uri="{BB962C8B-B14F-4D97-AF65-F5344CB8AC3E}">
        <p14:creationId xmlns:p14="http://schemas.microsoft.com/office/powerpoint/2010/main" val="4242161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1195</TotalTime>
  <Words>3141</Words>
  <Application>Microsoft Office PowerPoint</Application>
  <PresentationFormat>On-screen Show (4:3)</PresentationFormat>
  <Paragraphs>457</Paragraphs>
  <Slides>37</Slides>
  <Notes>34</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5</vt:i4>
      </vt:variant>
      <vt:variant>
        <vt:lpstr>Slide Titles</vt:lpstr>
      </vt:variant>
      <vt:variant>
        <vt:i4>37</vt:i4>
      </vt:variant>
    </vt:vector>
  </HeadingPairs>
  <TitlesOfParts>
    <vt:vector size="54" baseType="lpstr">
      <vt:lpstr>Arial</vt:lpstr>
      <vt:lpstr>Arial Black</vt:lpstr>
      <vt:lpstr>Calibri</vt:lpstr>
      <vt:lpstr>Comic Sans MS</vt:lpstr>
      <vt:lpstr>Courier New</vt:lpstr>
      <vt:lpstr>Monotype Sorts</vt:lpstr>
      <vt:lpstr>Tahoma</vt:lpstr>
      <vt:lpstr>Times New Roman</vt:lpstr>
      <vt:lpstr>Wingdings</vt:lpstr>
      <vt:lpstr>Office Theme</vt:lpstr>
      <vt:lpstr>3_Office Theme</vt:lpstr>
      <vt:lpstr>4_Office Theme</vt:lpstr>
      <vt:lpstr>Clip</vt:lpstr>
      <vt:lpstr>Chart</vt:lpstr>
      <vt:lpstr>Slide</vt:lpstr>
      <vt:lpstr>Picture</vt:lpstr>
      <vt:lpstr>Document</vt:lpstr>
      <vt:lpstr>USDA-Natural Resource Conservation Service &amp; Susquehanna County Conservation District  2021 Envirothon Soils Training</vt:lpstr>
      <vt:lpstr>Topics of Discussion</vt:lpstr>
      <vt:lpstr> 1. What is Soil?</vt:lpstr>
      <vt:lpstr>Soil Components</vt:lpstr>
      <vt:lpstr>Soil Organic Matter (~60% carbon) </vt:lpstr>
      <vt:lpstr>Soil Organic Matter Properties</vt:lpstr>
      <vt:lpstr>2. Why should we know our soils? </vt:lpstr>
      <vt:lpstr>PowerPoint Presentation</vt:lpstr>
      <vt:lpstr>Sustain Biological Activity, Diversity, and  Productivity   </vt:lpstr>
      <vt:lpstr>Typical Number of Organisms in Healthy Soil</vt:lpstr>
      <vt:lpstr>Soil Organisms </vt:lpstr>
      <vt:lpstr>Soil Function…</vt:lpstr>
      <vt:lpstr>Soil Function…</vt:lpstr>
      <vt:lpstr>Soil Function continued...</vt:lpstr>
      <vt:lpstr>PowerPoint Presentation</vt:lpstr>
      <vt:lpstr>PowerPoint Presentation</vt:lpstr>
      <vt:lpstr>PowerPoint Presentation</vt:lpstr>
      <vt:lpstr>PowerPoint Presentation</vt:lpstr>
      <vt:lpstr>PowerPoint Presentation</vt:lpstr>
      <vt:lpstr>Soil Forming Processes (what’s going on in the soil)</vt:lpstr>
      <vt:lpstr>4. Soil Properties</vt:lpstr>
      <vt:lpstr>PowerPoint Presentation</vt:lpstr>
      <vt:lpstr>Soil Horizons</vt:lpstr>
      <vt:lpstr>PowerPoint Presentation</vt:lpstr>
      <vt:lpstr>Soil Color </vt:lpstr>
      <vt:lpstr>Importance of Soil Color</vt:lpstr>
      <vt:lpstr>Soil Texture </vt:lpstr>
      <vt:lpstr>USDA Soil Textural Triangle</vt:lpstr>
      <vt:lpstr>Estimating Soil Texture</vt:lpstr>
      <vt:lpstr>Soil Properties  Texture Influences</vt:lpstr>
      <vt:lpstr>Soil Structure</vt:lpstr>
      <vt:lpstr>Types of Soil Structure</vt:lpstr>
      <vt:lpstr>PowerPoint Presentation</vt:lpstr>
      <vt:lpstr>PowerPoint Presentation</vt:lpstr>
      <vt:lpstr>5. Soil Surveys </vt:lpstr>
      <vt:lpstr>PowerPoint Presentation</vt:lpstr>
      <vt:lpstr>PowerPoint Presentation</vt:lpstr>
    </vt:vector>
  </TitlesOfParts>
  <Company>USDA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 of Discussion</dc:title>
  <dc:creator>Ain Welmon</dc:creator>
  <cp:lastModifiedBy>Susquehanna County Conservation District</cp:lastModifiedBy>
  <cp:revision>44</cp:revision>
  <cp:lastPrinted>2014-04-01T15:18:25Z</cp:lastPrinted>
  <dcterms:created xsi:type="dcterms:W3CDTF">2013-09-30T18:18:32Z</dcterms:created>
  <dcterms:modified xsi:type="dcterms:W3CDTF">2021-10-12T19:03:30Z</dcterms:modified>
</cp:coreProperties>
</file>